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 id="2147483652" r:id="rId3"/>
    <p:sldMasterId id="2147483654" r:id="rId4"/>
    <p:sldMasterId id="2147483656" r:id="rId5"/>
    <p:sldMasterId id="2147483658" r:id="rId6"/>
  </p:sldMasterIdLst>
  <p:notesMasterIdLst>
    <p:notesMasterId r:id="rId74"/>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Lst>
  <p:sldSz cx="12192000" cy="6858000"/>
  <p:notesSz cx="6858000" cy="9144000"/>
  <p:embeddedFontLst>
    <p:embeddedFont>
      <p:font typeface="Century Gothic" panose="020B0502020202020204" pitchFamily="34" charset="0"/>
      <p:regular r:id="rId75"/>
      <p:bold r:id="rId76"/>
      <p:italic r:id="rId77"/>
      <p:boldItalic r:id="rId78"/>
    </p:embeddedFont>
    <p:embeddedFont>
      <p:font typeface="Montserrat" panose="00000500000000000000" pitchFamily="2" charset="0"/>
      <p:regular r:id="rId79"/>
      <p:bold r:id="rId80"/>
      <p:italic r:id="rId81"/>
      <p:boldItalic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5" roundtripDataSignature="AMtx7mh0nphkIvqyvhurc3dstprOAFDUE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font" Target="fonts/font2.fntdata"/><Relationship Id="rId89"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79" Type="http://schemas.openxmlformats.org/officeDocument/2006/relationships/font" Target="fonts/font5.fntdata"/><Relationship Id="rId87"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font" Target="fonts/font8.fntdata"/><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font" Target="fonts/font3.fnt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font" Target="fonts/font6.fntdata"/><Relationship Id="rId85" Type="http://customschemas.google.com/relationships/presentationmetadata" Target="meta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font" Target="fonts/font1.fntdata"/><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font" Target="fonts/font4.fntdata"/><Relationship Id="rId81" Type="http://schemas.openxmlformats.org/officeDocument/2006/relationships/font" Target="fonts/font7.fntdata"/><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 name="Google Shape;47;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7" name="Google Shape;13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4" name="Google Shape;15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3" name="Google Shape;163;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89b936faf4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g389b936faf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89b936faf4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4" name="Google Shape;184;g389b936faf4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89b936faf4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4" name="Google Shape;194;g389b936faf4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89b936faf4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4" name="Google Shape;204;g389b936faf4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89b936faf4_0_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4" name="Google Shape;214;g389b936faf4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4" name="Google Shape;22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9" name="Google Shape;24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2" name="Google Shape;6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2" name="Google Shape;26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83b794f5d8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4" name="Google Shape;274;g383b794f5d8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83b794f5d8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g383b794f5d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83b794f5d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6" name="Google Shape;296;g383b794f5d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83b794f5d8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8" name="Google Shape;308;g383b794f5d8_0_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83b794f5d8_0_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9" name="Google Shape;319;g383b794f5d8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83b794f5d8_0_1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0" name="Google Shape;330;g383b794f5d8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83b794f5d8_0_1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1" name="Google Shape;341;g383b794f5d8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83b794f5d8_0_1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3" name="Google Shape;353;g383b794f5d8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83b794f5d8_0_1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5" name="Google Shape;365;g383b794f5d8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83b794f5d8_0_1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6" name="Google Shape;376;g383b794f5d8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383b794f5d8_0_1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8" name="Google Shape;388;g383b794f5d8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83b794f5d8_0_1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1" name="Google Shape;401;g383b794f5d8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83b794f5d8_0_2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3" name="Google Shape;413;g383b794f5d8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83b794f5d8_0_2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5" name="Google Shape;425;g383b794f5d8_0_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83b794f5d8_0_2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6" name="Google Shape;436;g383b794f5d8_0_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383b794f5d8_0_2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9" name="Google Shape;449;g383b794f5d8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83b794f5d8_0_2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1" name="Google Shape;461;g383b794f5d8_0_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7" name="Google Shape;47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89b936faf4_0_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1" name="Google Shape;491;g389b936faf4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3" name="Google Shape;83;p6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83b794f5d8_0_2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0" name="Google Shape;500;g383b794f5d8_0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83b794f5d8_0_2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2" name="Google Shape;512;g383b794f5d8_0_2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83b794f5d8_0_2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3" name="Google Shape;523;g383b794f5d8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383b794f5d8_0_3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34" name="Google Shape;534;g383b794f5d8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383b794f5d8_0_3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45" name="Google Shape;545;g383b794f5d8_0_3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383b794f5d8_0_3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57" name="Google Shape;557;g383b794f5d8_0_3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83b794f5d8_0_3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68" name="Google Shape;568;g383b794f5d8_0_3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383b794f5d8_0_3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9" name="Google Shape;579;g383b794f5d8_0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383b794f5d8_0_3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90" name="Google Shape;590;g383b794f5d8_0_3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83b794f5d8_0_3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02" name="Google Shape;602;g383b794f5d8_0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 name="Google Shape;91;p7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383b794f5d8_0_3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13" name="Google Shape;613;g383b794f5d8_0_3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383b794f5d8_0_4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24" name="Google Shape;624;g383b794f5d8_0_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383b794f5d8_0_4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6" name="Google Shape;636;g383b794f5d8_0_4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383b794f5d8_0_4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47" name="Google Shape;647;g383b794f5d8_0_4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383b794f5d8_0_4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58" name="Google Shape;658;g383b794f5d8_0_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383b794f5d8_0_4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9" name="Google Shape;669;g383b794f5d8_0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383b794f5d8_0_4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0" name="Google Shape;680;g383b794f5d8_0_4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383b794f5d8_0_4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93" name="Google Shape;693;g383b794f5d8_0_4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383b794f5d8_0_5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06" name="Google Shape;706;g383b794f5d8_0_5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383b794f5d8_0_5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18" name="Google Shape;718;g383b794f5d8_0_5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8" name="Google Shape;98;p7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383b794f5d8_0_5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30" name="Google Shape;730;g383b794f5d8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42" name="Google Shape;74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54" name="Google Shape;75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3f1f8d8c2e7_0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4" name="Google Shape;764;g3f1f8d8c2e7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g385cd757e2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76" name="Google Shape;776;g385cd757e2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34a4fa7b554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7" name="Google Shape;787;g34a4fa7b55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3f1f8d8c2e7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96" name="Google Shape;796;g3f1f8d8c2e7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08" name="Google Shape;808;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p7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5" name="Google Shape;12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8"/>
        <p:cNvGrpSpPr/>
        <p:nvPr/>
      </p:nvGrpSpPr>
      <p:grpSpPr>
        <a:xfrm>
          <a:off x="0" y="0"/>
          <a:ext cx="0" cy="0"/>
          <a:chOff x="0" y="0"/>
          <a:chExt cx="0" cy="0"/>
        </a:xfrm>
      </p:grpSpPr>
      <p:sp>
        <p:nvSpPr>
          <p:cNvPr id="9" name="Google Shape;9;p21"/>
          <p:cNvSpPr>
            <a:spLocks noGrp="1"/>
          </p:cNvSpPr>
          <p:nvPr>
            <p:ph type="pic" idx="2"/>
          </p:nvPr>
        </p:nvSpPr>
        <p:spPr>
          <a:xfrm>
            <a:off x="0" y="0"/>
            <a:ext cx="12192000"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4"/>
        <p:cNvGrpSpPr/>
        <p:nvPr/>
      </p:nvGrpSpPr>
      <p:grpSpPr>
        <a:xfrm>
          <a:off x="0" y="0"/>
          <a:ext cx="0" cy="0"/>
          <a:chOff x="0" y="0"/>
          <a:chExt cx="0" cy="0"/>
        </a:xfrm>
      </p:grpSpPr>
      <p:sp>
        <p:nvSpPr>
          <p:cNvPr id="15" name="Google Shape;15;p23"/>
          <p:cNvSpPr>
            <a:spLocks noGrp="1"/>
          </p:cNvSpPr>
          <p:nvPr>
            <p:ph type="pic" idx="2"/>
          </p:nvPr>
        </p:nvSpPr>
        <p:spPr>
          <a:xfrm>
            <a:off x="5279409" y="420914"/>
            <a:ext cx="2645391" cy="5457372"/>
          </a:xfrm>
          <a:prstGeom prst="rect">
            <a:avLst/>
          </a:prstGeom>
          <a:solidFill>
            <a:srgbClr val="D8D8D8"/>
          </a:solidFill>
          <a:ln>
            <a:noFill/>
          </a:ln>
        </p:spPr>
      </p:sp>
      <p:sp>
        <p:nvSpPr>
          <p:cNvPr id="16" name="Google Shape;16;p23"/>
          <p:cNvSpPr>
            <a:spLocks noGrp="1"/>
          </p:cNvSpPr>
          <p:nvPr>
            <p:ph type="pic" idx="3"/>
          </p:nvPr>
        </p:nvSpPr>
        <p:spPr>
          <a:xfrm>
            <a:off x="8483437" y="902354"/>
            <a:ext cx="2645391" cy="5457372"/>
          </a:xfrm>
          <a:prstGeom prst="rect">
            <a:avLst/>
          </a:prstGeom>
          <a:solidFill>
            <a:srgbClr val="D8D8D8"/>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23"/>
        <p:cNvGrpSpPr/>
        <p:nvPr/>
      </p:nvGrpSpPr>
      <p:grpSpPr>
        <a:xfrm>
          <a:off x="0" y="0"/>
          <a:ext cx="0" cy="0"/>
          <a:chOff x="0" y="0"/>
          <a:chExt cx="0" cy="0"/>
        </a:xfrm>
      </p:grpSpPr>
      <p:sp>
        <p:nvSpPr>
          <p:cNvPr id="24" name="Google Shape;24;p25"/>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5" name="Google Shape;25;p25"/>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92929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1pPr>
            <a:lvl2pPr marL="0" marR="0" lvl="1" indent="0" algn="r">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2pPr>
            <a:lvl3pPr marL="0" marR="0" lvl="2" indent="0" algn="r">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3pPr>
            <a:lvl4pPr marL="0" marR="0" lvl="3" indent="0" algn="r">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4pPr>
            <a:lvl5pPr marL="0" marR="0" lvl="4" indent="0" algn="r">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5pPr>
            <a:lvl6pPr marL="0" marR="0" lvl="5" indent="0" algn="r">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6pPr>
            <a:lvl7pPr marL="0" marR="0" lvl="6" indent="0" algn="r">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7pPr>
            <a:lvl8pPr marL="0" marR="0" lvl="7" indent="0" algn="r">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8pPr>
            <a:lvl9pPr marL="0" marR="0" lvl="8" indent="0" algn="r">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3_Custom Layout">
  <p:cSld name="13_Custom Layout">
    <p:spTree>
      <p:nvGrpSpPr>
        <p:cNvPr id="1" name="Shape 32"/>
        <p:cNvGrpSpPr/>
        <p:nvPr/>
      </p:nvGrpSpPr>
      <p:grpSpPr>
        <a:xfrm>
          <a:off x="0" y="0"/>
          <a:ext cx="0" cy="0"/>
          <a:chOff x="0" y="0"/>
          <a:chExt cx="0" cy="0"/>
        </a:xfrm>
      </p:grpSpPr>
      <p:sp>
        <p:nvSpPr>
          <p:cNvPr id="33" name="Google Shape;33;p27"/>
          <p:cNvSpPr>
            <a:spLocks noGrp="1"/>
          </p:cNvSpPr>
          <p:nvPr>
            <p:ph type="pic" idx="2"/>
          </p:nvPr>
        </p:nvSpPr>
        <p:spPr>
          <a:xfrm>
            <a:off x="1190169" y="787399"/>
            <a:ext cx="5283202" cy="5283202"/>
          </a:xfrm>
          <a:prstGeom prst="rect">
            <a:avLst/>
          </a:prstGeom>
          <a:solidFill>
            <a:srgbClr val="D8D8D8"/>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2_Custom Layout">
  <p:cSld name="12_Custom Layout">
    <p:spTree>
      <p:nvGrpSpPr>
        <p:cNvPr id="1" name="Shape 37"/>
        <p:cNvGrpSpPr/>
        <p:nvPr/>
      </p:nvGrpSpPr>
      <p:grpSpPr>
        <a:xfrm>
          <a:off x="0" y="0"/>
          <a:ext cx="0" cy="0"/>
          <a:chOff x="0" y="0"/>
          <a:chExt cx="0" cy="0"/>
        </a:xfrm>
      </p:grpSpPr>
      <p:sp>
        <p:nvSpPr>
          <p:cNvPr id="38" name="Google Shape;38;p29"/>
          <p:cNvSpPr>
            <a:spLocks noGrp="1"/>
          </p:cNvSpPr>
          <p:nvPr>
            <p:ph type="pic" idx="2"/>
          </p:nvPr>
        </p:nvSpPr>
        <p:spPr>
          <a:xfrm>
            <a:off x="5021943" y="509814"/>
            <a:ext cx="6676572" cy="5838371"/>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1_Custom Layout">
  <p:cSld name="11_Custom Layout">
    <p:spTree>
      <p:nvGrpSpPr>
        <p:cNvPr id="1" name="Shape 43"/>
        <p:cNvGrpSpPr/>
        <p:nvPr/>
      </p:nvGrpSpPr>
      <p:grpSpPr>
        <a:xfrm>
          <a:off x="0" y="0"/>
          <a:ext cx="0" cy="0"/>
          <a:chOff x="0" y="0"/>
          <a:chExt cx="0" cy="0"/>
        </a:xfrm>
      </p:grpSpPr>
      <p:sp>
        <p:nvSpPr>
          <p:cNvPr id="44" name="Google Shape;44;p31"/>
          <p:cNvSpPr>
            <a:spLocks noGrp="1"/>
          </p:cNvSpPr>
          <p:nvPr>
            <p:ph type="pic" idx="2"/>
          </p:nvPr>
        </p:nvSpPr>
        <p:spPr>
          <a:xfrm>
            <a:off x="1146629" y="526143"/>
            <a:ext cx="5355771" cy="5805715"/>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81E20"/>
        </a:solidFill>
        <a:effectLst/>
      </p:bgPr>
    </p:bg>
    <p:spTree>
      <p:nvGrpSpPr>
        <p:cNvPr id="1" name="Shape 5"/>
        <p:cNvGrpSpPr/>
        <p:nvPr/>
      </p:nvGrpSpPr>
      <p:grpSpPr>
        <a:xfrm>
          <a:off x="0" y="0"/>
          <a:ext cx="0" cy="0"/>
          <a:chOff x="0" y="0"/>
          <a:chExt cx="0" cy="0"/>
        </a:xfrm>
      </p:grpSpPr>
      <p:sp>
        <p:nvSpPr>
          <p:cNvPr id="6" name="Google Shape;6;p20"/>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7" name="Google Shape;7;p20"/>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181E20"/>
        </a:solidFill>
        <a:effectLst/>
      </p:bgPr>
    </p:bg>
    <p:spTree>
      <p:nvGrpSpPr>
        <p:cNvPr id="1" name="Shape 10"/>
        <p:cNvGrpSpPr/>
        <p:nvPr/>
      </p:nvGrpSpPr>
      <p:grpSpPr>
        <a:xfrm>
          <a:off x="0" y="0"/>
          <a:ext cx="0" cy="0"/>
          <a:chOff x="0" y="0"/>
          <a:chExt cx="0" cy="0"/>
        </a:xfrm>
      </p:grpSpPr>
      <p:sp>
        <p:nvSpPr>
          <p:cNvPr id="11" name="Google Shape;11;p22"/>
          <p:cNvSpPr txBox="1"/>
          <p:nvPr/>
        </p:nvSpPr>
        <p:spPr>
          <a:xfrm>
            <a:off x="6602412" y="0"/>
            <a:ext cx="5589587" cy="6858000"/>
          </a:xfrm>
          <a:prstGeom prst="rect">
            <a:avLst/>
          </a:prstGeom>
          <a:solidFill>
            <a:srgbClr val="92D0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12;p22"/>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181E20"/>
        </a:solidFill>
        <a:effectLst/>
      </p:bgPr>
    </p:bg>
    <p:spTree>
      <p:nvGrpSpPr>
        <p:cNvPr id="1" name="Shape 17"/>
        <p:cNvGrpSpPr/>
        <p:nvPr/>
      </p:nvGrpSpPr>
      <p:grpSpPr>
        <a:xfrm>
          <a:off x="0" y="0"/>
          <a:ext cx="0" cy="0"/>
          <a:chOff x="0" y="0"/>
          <a:chExt cx="0" cy="0"/>
        </a:xfrm>
      </p:grpSpPr>
      <p:sp>
        <p:nvSpPr>
          <p:cNvPr id="18" name="Google Shape;18;p24"/>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9" name="Google Shape;19;p24"/>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92929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1" name="Google Shape;21;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2" name="Google Shape;22;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1pPr>
            <a:lvl2pPr marL="0" marR="0" lvl="1" indent="0" algn="r" rtl="0">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2pPr>
            <a:lvl3pPr marL="0" marR="0" lvl="2" indent="0" algn="r" rtl="0">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3pPr>
            <a:lvl4pPr marL="0" marR="0" lvl="3" indent="0" algn="r" rtl="0">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4pPr>
            <a:lvl5pPr marL="0" marR="0" lvl="4" indent="0" algn="r" rtl="0">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5pPr>
            <a:lvl6pPr marL="0" marR="0" lvl="5" indent="0" algn="r" rtl="0">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6pPr>
            <a:lvl7pPr marL="0" marR="0" lvl="6" indent="0" algn="r" rtl="0">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7pPr>
            <a:lvl8pPr marL="0" marR="0" lvl="7" indent="0" algn="r" rtl="0">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8pPr>
            <a:lvl9pPr marL="0" marR="0" lvl="8" indent="0" algn="r" rtl="0">
              <a:lnSpc>
                <a:spcPct val="100000"/>
              </a:lnSpc>
              <a:spcBef>
                <a:spcPts val="0"/>
              </a:spcBef>
              <a:spcAft>
                <a:spcPts val="0"/>
              </a:spcAft>
              <a:buClr>
                <a:srgbClr val="929292"/>
              </a:buClr>
              <a:buSzPts val="1200"/>
              <a:buFont typeface="Calibri"/>
              <a:buNone/>
              <a:defRPr sz="1200" b="0" i="0" u="none" strike="noStrike" cap="none">
                <a:solidFill>
                  <a:srgbClr val="92929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181E20"/>
        </a:solidFill>
        <a:effectLst/>
      </p:bgPr>
    </p:bg>
    <p:spTree>
      <p:nvGrpSpPr>
        <p:cNvPr id="1" name="Shape 29"/>
        <p:cNvGrpSpPr/>
        <p:nvPr/>
      </p:nvGrpSpPr>
      <p:grpSpPr>
        <a:xfrm>
          <a:off x="0" y="0"/>
          <a:ext cx="0" cy="0"/>
          <a:chOff x="0" y="0"/>
          <a:chExt cx="0" cy="0"/>
        </a:xfrm>
      </p:grpSpPr>
      <p:sp>
        <p:nvSpPr>
          <p:cNvPr id="30" name="Google Shape;30;p26"/>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31" name="Google Shape;31;p26"/>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181E20"/>
        </a:solidFill>
        <a:effectLst/>
      </p:bgPr>
    </p:bg>
    <p:spTree>
      <p:nvGrpSpPr>
        <p:cNvPr id="1" name="Shape 34"/>
        <p:cNvGrpSpPr/>
        <p:nvPr/>
      </p:nvGrpSpPr>
      <p:grpSpPr>
        <a:xfrm>
          <a:off x="0" y="0"/>
          <a:ext cx="0" cy="0"/>
          <a:chOff x="0" y="0"/>
          <a:chExt cx="0" cy="0"/>
        </a:xfrm>
      </p:grpSpPr>
      <p:sp>
        <p:nvSpPr>
          <p:cNvPr id="35" name="Google Shape;35;p28"/>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36" name="Google Shape;36;p28"/>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181E20"/>
        </a:solidFill>
        <a:effectLst/>
      </p:bgPr>
    </p:bg>
    <p:spTree>
      <p:nvGrpSpPr>
        <p:cNvPr id="1" name="Shape 39"/>
        <p:cNvGrpSpPr/>
        <p:nvPr/>
      </p:nvGrpSpPr>
      <p:grpSpPr>
        <a:xfrm>
          <a:off x="0" y="0"/>
          <a:ext cx="0" cy="0"/>
          <a:chOff x="0" y="0"/>
          <a:chExt cx="0" cy="0"/>
        </a:xfrm>
      </p:grpSpPr>
      <p:sp>
        <p:nvSpPr>
          <p:cNvPr id="40" name="Google Shape;40;p30"/>
          <p:cNvSpPr txBox="1"/>
          <p:nvPr/>
        </p:nvSpPr>
        <p:spPr>
          <a:xfrm>
            <a:off x="0" y="0"/>
            <a:ext cx="4325937" cy="6858000"/>
          </a:xfrm>
          <a:prstGeom prst="rect">
            <a:avLst/>
          </a:prstGeom>
          <a:solidFill>
            <a:srgbClr val="92D0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 name="Google Shape;41;p30"/>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42" name="Google Shape;42;p30"/>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58.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6.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6.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86.png"/></Relationships>
</file>

<file path=ppt/slides/_rels/slide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image" Target="../media/image87.png"/></Relationships>
</file>

<file path=ppt/slides/_rels/slide6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65.xml"/><Relationship Id="rId1" Type="http://schemas.openxmlformats.org/officeDocument/2006/relationships/slideLayout" Target="../slideLayouts/slideLayout3.xml"/><Relationship Id="rId5" Type="http://schemas.openxmlformats.org/officeDocument/2006/relationships/image" Target="../media/image90.png"/><Relationship Id="rId4" Type="http://schemas.openxmlformats.org/officeDocument/2006/relationships/image" Target="../media/image89.png"/></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6.xml"/><Relationship Id="rId1" Type="http://schemas.openxmlformats.org/officeDocument/2006/relationships/slideLayout" Target="../slideLayouts/slideLayout3.xml"/><Relationship Id="rId5" Type="http://schemas.openxmlformats.org/officeDocument/2006/relationships/image" Target="../media/image92.png"/><Relationship Id="rId4" Type="http://schemas.openxmlformats.org/officeDocument/2006/relationships/image" Target="../media/image91.png"/></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pic>
        <p:nvPicPr>
          <p:cNvPr id="49" name="Google Shape;49;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0" name="Google Shape;50;p1"/>
          <p:cNvSpPr txBox="1"/>
          <p:nvPr/>
        </p:nvSpPr>
        <p:spPr>
          <a:xfrm>
            <a:off x="0" y="0"/>
            <a:ext cx="12192000" cy="6858000"/>
          </a:xfrm>
          <a:prstGeom prst="rect">
            <a:avLst/>
          </a:prstGeom>
          <a:solidFill>
            <a:srgbClr val="181E20">
              <a:alpha val="78431"/>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1" name="Google Shape;51;p1"/>
          <p:cNvGrpSpPr/>
          <p:nvPr/>
        </p:nvGrpSpPr>
        <p:grpSpPr>
          <a:xfrm>
            <a:off x="-307975" y="0"/>
            <a:ext cx="12192000" cy="6858000"/>
            <a:chOff x="2957593" y="-1"/>
            <a:chExt cx="7561575" cy="6858002"/>
          </a:xfrm>
        </p:grpSpPr>
        <p:sp>
          <p:nvSpPr>
            <p:cNvPr id="52" name="Google Shape;52;p1"/>
            <p:cNvSpPr/>
            <p:nvPr/>
          </p:nvSpPr>
          <p:spPr>
            <a:xfrm>
              <a:off x="2957593" y="-1"/>
              <a:ext cx="6276698" cy="6858002"/>
            </a:xfrm>
            <a:prstGeom prst="parallelogram">
              <a:avLst>
                <a:gd name="adj" fmla="val 8920"/>
              </a:avLst>
            </a:prstGeom>
            <a:solidFill>
              <a:srgbClr val="92D050">
                <a:alpha val="627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1"/>
            <p:cNvSpPr/>
            <p:nvPr/>
          </p:nvSpPr>
          <p:spPr>
            <a:xfrm>
              <a:off x="4242470" y="-1"/>
              <a:ext cx="6276698" cy="6858002"/>
            </a:xfrm>
            <a:prstGeom prst="parallelogram">
              <a:avLst>
                <a:gd name="adj" fmla="val 8920"/>
              </a:avLst>
            </a:prstGeom>
            <a:solidFill>
              <a:srgbClr val="92D050">
                <a:alpha val="627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4" name="Google Shape;54;p1"/>
          <p:cNvSpPr txBox="1"/>
          <p:nvPr/>
        </p:nvSpPr>
        <p:spPr>
          <a:xfrm>
            <a:off x="5492750" y="6519862"/>
            <a:ext cx="1306512" cy="338137"/>
          </a:xfrm>
          <a:prstGeom prst="rect">
            <a:avLst/>
          </a:prstGeom>
          <a:solidFill>
            <a:srgbClr val="92D0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1"/>
          <p:cNvSpPr txBox="1"/>
          <p:nvPr/>
        </p:nvSpPr>
        <p:spPr>
          <a:xfrm rot="1740000">
            <a:off x="6311900" y="2341562"/>
            <a:ext cx="46037" cy="2174875"/>
          </a:xfrm>
          <a:prstGeom prst="rect">
            <a:avLst/>
          </a:prstGeom>
          <a:solidFill>
            <a:srgbClr val="92D0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1"/>
          <p:cNvSpPr txBox="1"/>
          <p:nvPr/>
        </p:nvSpPr>
        <p:spPr>
          <a:xfrm>
            <a:off x="7273925" y="2973387"/>
            <a:ext cx="3670300" cy="91122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lt1"/>
              </a:buClr>
              <a:buSzPts val="4000"/>
              <a:buFont typeface="Montserrat"/>
              <a:buNone/>
            </a:pPr>
            <a:r>
              <a:rPr lang="en-US" sz="4000" b="0" i="0" u="none" strike="noStrike" cap="none">
                <a:solidFill>
                  <a:schemeClr val="lt1"/>
                </a:solidFill>
                <a:latin typeface="Montserrat"/>
                <a:ea typeface="Montserrat"/>
                <a:cs typeface="Montserrat"/>
                <a:sym typeface="Montserrat"/>
              </a:rPr>
              <a:t>CAR </a:t>
            </a:r>
            <a:r>
              <a:rPr lang="en-US" sz="40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pic>
        <p:nvPicPr>
          <p:cNvPr id="57" name="Google Shape;57;p1" descr="Desenho com traços pretos&#10;&#10;Descrição gerada automaticamente com confiança média"/>
          <p:cNvPicPr preferRelativeResize="0"/>
          <p:nvPr/>
        </p:nvPicPr>
        <p:blipFill rotWithShape="1">
          <a:blip r:embed="rId4">
            <a:alphaModFix/>
          </a:blip>
          <a:srcRect/>
          <a:stretch/>
        </p:blipFill>
        <p:spPr>
          <a:xfrm>
            <a:off x="1011237" y="2822575"/>
            <a:ext cx="4192587" cy="1212850"/>
          </a:xfrm>
          <a:prstGeom prst="rect">
            <a:avLst/>
          </a:prstGeom>
          <a:noFill/>
          <a:ln>
            <a:noFill/>
          </a:ln>
        </p:spPr>
      </p:pic>
      <p:pic>
        <p:nvPicPr>
          <p:cNvPr id="58" name="Google Shape;58;p1"/>
          <p:cNvPicPr preferRelativeResize="0"/>
          <p:nvPr/>
        </p:nvPicPr>
        <p:blipFill rotWithShape="1">
          <a:blip r:embed="rId5">
            <a:alphaModFix/>
          </a:blip>
          <a:srcRect/>
          <a:stretch/>
        </p:blipFill>
        <p:spPr>
          <a:xfrm>
            <a:off x="5553075" y="401637"/>
            <a:ext cx="1085850" cy="436562"/>
          </a:xfrm>
          <a:prstGeom prst="rect">
            <a:avLst/>
          </a:prstGeom>
          <a:noFill/>
          <a:ln>
            <a:noFill/>
          </a:ln>
        </p:spPr>
      </p:pic>
      <p:sp>
        <p:nvSpPr>
          <p:cNvPr id="59" name="Google Shape;59;p1"/>
          <p:cNvSpPr txBox="1"/>
          <p:nvPr/>
        </p:nvSpPr>
        <p:spPr>
          <a:xfrm>
            <a:off x="7273925" y="3790950"/>
            <a:ext cx="4519500" cy="184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000"/>
              <a:buFont typeface="Calibri"/>
              <a:buNone/>
            </a:pPr>
            <a:r>
              <a:rPr lang="en-US" sz="2500" b="0" i="0" u="none" strike="noStrike" cap="none">
                <a:solidFill>
                  <a:schemeClr val="lt1"/>
                </a:solidFill>
                <a:latin typeface="Calibri"/>
                <a:ea typeface="Calibri"/>
                <a:cs typeface="Calibri"/>
                <a:sym typeface="Calibri"/>
              </a:rPr>
              <a:t>Metodologia para identificação de hidrografias e veredas. </a:t>
            </a:r>
            <a:endParaRPr sz="25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4000"/>
              <a:buFont typeface="Calibri"/>
              <a:buNone/>
            </a:pPr>
            <a:endParaRPr sz="25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4000"/>
              <a:buFont typeface="Calibri"/>
              <a:buNone/>
            </a:pPr>
            <a:r>
              <a:rPr lang="en-US" sz="2500" b="0" i="0" u="none" strike="noStrike" cap="none">
                <a:solidFill>
                  <a:schemeClr val="lt1"/>
                </a:solidFill>
                <a:latin typeface="Calibri"/>
                <a:ea typeface="Calibri"/>
                <a:cs typeface="Calibri"/>
                <a:sym typeface="Calibri"/>
              </a:rPr>
              <a:t>Regras de tolerância de AUAS.</a:t>
            </a:r>
            <a:br>
              <a:rPr lang="en-US" sz="2500" b="0" i="0" u="none" strike="noStrike" cap="none">
                <a:solidFill>
                  <a:schemeClr val="lt1"/>
                </a:solidFill>
                <a:latin typeface="Calibri"/>
                <a:ea typeface="Calibri"/>
                <a:cs typeface="Calibri"/>
                <a:sym typeface="Calibri"/>
              </a:rPr>
            </a:b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2"/>
          <p:cNvSpPr txBox="1"/>
          <p:nvPr/>
        </p:nvSpPr>
        <p:spPr>
          <a:xfrm>
            <a:off x="0" y="1185862"/>
            <a:ext cx="6019800"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pic>
        <p:nvPicPr>
          <p:cNvPr id="140" name="Google Shape;140;p12"/>
          <p:cNvPicPr preferRelativeResize="0"/>
          <p:nvPr/>
        </p:nvPicPr>
        <p:blipFill rotWithShape="1">
          <a:blip r:embed="rId3">
            <a:alphaModFix/>
          </a:blip>
          <a:srcRect/>
          <a:stretch/>
        </p:blipFill>
        <p:spPr>
          <a:xfrm>
            <a:off x="10688637" y="674687"/>
            <a:ext cx="1084262" cy="436562"/>
          </a:xfrm>
          <a:prstGeom prst="rect">
            <a:avLst/>
          </a:prstGeom>
          <a:noFill/>
          <a:ln>
            <a:noFill/>
          </a:ln>
        </p:spPr>
      </p:pic>
      <p:sp>
        <p:nvSpPr>
          <p:cNvPr id="141" name="Google Shape;141;p12"/>
          <p:cNvSpPr txBox="1"/>
          <p:nvPr/>
        </p:nvSpPr>
        <p:spPr>
          <a:xfrm>
            <a:off x="3625850" y="700087"/>
            <a:ext cx="2614612" cy="522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142" name="Google Shape;142;p12"/>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143" name="Google Shape;143;p12"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grpSp>
        <p:nvGrpSpPr>
          <p:cNvPr id="144" name="Google Shape;144;p12"/>
          <p:cNvGrpSpPr/>
          <p:nvPr/>
        </p:nvGrpSpPr>
        <p:grpSpPr>
          <a:xfrm>
            <a:off x="403225" y="1825625"/>
            <a:ext cx="7094537" cy="4598987"/>
            <a:chOff x="403466" y="1825654"/>
            <a:chExt cx="7094583" cy="4599196"/>
          </a:xfrm>
        </p:grpSpPr>
        <p:sp>
          <p:nvSpPr>
            <p:cNvPr id="145" name="Google Shape;145;p12"/>
            <p:cNvSpPr/>
            <p:nvPr/>
          </p:nvSpPr>
          <p:spPr>
            <a:xfrm>
              <a:off x="403466" y="4602318"/>
              <a:ext cx="7094583" cy="1822532"/>
            </a:xfrm>
            <a:custGeom>
              <a:avLst/>
              <a:gdLst/>
              <a:ahLst/>
              <a:cxnLst/>
              <a:rect l="l" t="t" r="r" b="b"/>
              <a:pathLst>
                <a:path w="7094583" h="1822085" extrusionOk="0">
                  <a:moveTo>
                    <a:pt x="0" y="0"/>
                  </a:moveTo>
                  <a:lnTo>
                    <a:pt x="7094583" y="0"/>
                  </a:lnTo>
                  <a:lnTo>
                    <a:pt x="7094583" y="1822085"/>
                  </a:lnTo>
                  <a:lnTo>
                    <a:pt x="0" y="1822085"/>
                  </a:lnTo>
                  <a:lnTo>
                    <a:pt x="0" y="0"/>
                  </a:lnTo>
                  <a:close/>
                </a:path>
              </a:pathLst>
            </a:custGeom>
            <a:solidFill>
              <a:srgbClr val="92D050"/>
            </a:solidFill>
            <a:ln w="12700" cap="flat" cmpd="sng">
              <a:solidFill>
                <a:srgbClr val="FFFFFF"/>
              </a:solidFill>
              <a:prstDash val="solid"/>
              <a:miter lim="8000"/>
              <a:headEnd type="none" w="sm" len="sm"/>
              <a:tailEnd type="none" w="sm" len="sm"/>
            </a:ln>
          </p:spPr>
          <p:txBody>
            <a:bodyPr spcFirstLastPara="1" wrap="square" lIns="241800" tIns="241800" rIns="241800" bIns="1079950" anchor="ctr" anchorCtr="0">
              <a:noAutofit/>
            </a:bodyPr>
            <a:lstStyle/>
            <a:p>
              <a:pPr marL="0" marR="0" lvl="0" indent="0" algn="ctr" rtl="0">
                <a:lnSpc>
                  <a:spcPct val="90000"/>
                </a:lnSpc>
                <a:spcBef>
                  <a:spcPts val="0"/>
                </a:spcBef>
                <a:spcAft>
                  <a:spcPts val="0"/>
                </a:spcAft>
                <a:buClr>
                  <a:srgbClr val="FFFFFF"/>
                </a:buClr>
                <a:buSzPts val="3400"/>
                <a:buFont typeface="Calibri"/>
                <a:buNone/>
              </a:pPr>
              <a:r>
                <a:rPr lang="en-US" sz="3400" b="0" i="0" u="none" strike="noStrike" cap="none">
                  <a:solidFill>
                    <a:srgbClr val="FFFFFF"/>
                  </a:solidFill>
                  <a:latin typeface="Calibri"/>
                  <a:ea typeface="Calibri"/>
                  <a:cs typeface="Calibri"/>
                  <a:sym typeface="Calibri"/>
                </a:rPr>
                <a:t>SEMA</a:t>
              </a:r>
              <a:endParaRPr sz="1400" b="0" i="0" u="none" strike="noStrike" cap="none">
                <a:solidFill>
                  <a:srgbClr val="000000"/>
                </a:solidFill>
                <a:latin typeface="Arial"/>
                <a:ea typeface="Arial"/>
                <a:cs typeface="Arial"/>
                <a:sym typeface="Arial"/>
              </a:endParaRPr>
            </a:p>
          </p:txBody>
        </p:sp>
        <p:sp>
          <p:nvSpPr>
            <p:cNvPr id="146" name="Google Shape;146;p12"/>
            <p:cNvSpPr/>
            <p:nvPr/>
          </p:nvSpPr>
          <p:spPr>
            <a:xfrm>
              <a:off x="403466" y="5585024"/>
              <a:ext cx="7094583" cy="838238"/>
            </a:xfrm>
            <a:custGeom>
              <a:avLst/>
              <a:gdLst/>
              <a:ahLst/>
              <a:cxnLst/>
              <a:rect l="l" t="t" r="r" b="b"/>
              <a:pathLst>
                <a:path w="7094583" h="838159" extrusionOk="0">
                  <a:moveTo>
                    <a:pt x="0" y="0"/>
                  </a:moveTo>
                  <a:lnTo>
                    <a:pt x="7094583" y="0"/>
                  </a:lnTo>
                  <a:lnTo>
                    <a:pt x="7094583" y="838159"/>
                  </a:lnTo>
                  <a:lnTo>
                    <a:pt x="0" y="838159"/>
                  </a:lnTo>
                  <a:lnTo>
                    <a:pt x="0" y="0"/>
                  </a:lnTo>
                  <a:close/>
                </a:path>
              </a:pathLst>
            </a:custGeom>
            <a:solidFill>
              <a:srgbClr val="DCEED0">
                <a:alpha val="88627"/>
              </a:srgbClr>
            </a:solidFill>
            <a:ln w="12700" cap="flat" cmpd="sng">
              <a:solidFill>
                <a:srgbClr val="DCEED0">
                  <a:alpha val="88627"/>
                </a:srgbClr>
              </a:solidFill>
              <a:prstDash val="solid"/>
              <a:miter lim="8000"/>
              <a:headEnd type="none" w="sm" len="sm"/>
              <a:tailEnd type="none" w="sm" len="sm"/>
            </a:ln>
          </p:spPr>
          <p:txBody>
            <a:bodyPr spcFirstLastPara="1" wrap="square" lIns="256025" tIns="45700" rIns="256025" bIns="45700" anchor="ctr" anchorCtr="0">
              <a:noAutofit/>
            </a:bodyPr>
            <a:lstStyle/>
            <a:p>
              <a:pPr marL="0" marR="0" lvl="0" indent="0" algn="ctr" rtl="0">
                <a:lnSpc>
                  <a:spcPct val="90000"/>
                </a:lnSpc>
                <a:spcBef>
                  <a:spcPts val="0"/>
                </a:spcBef>
                <a:spcAft>
                  <a:spcPts val="0"/>
                </a:spcAft>
                <a:buClr>
                  <a:srgbClr val="3F3F3F"/>
                </a:buClr>
                <a:buSzPts val="3600"/>
                <a:buFont typeface="Calibri"/>
                <a:buNone/>
              </a:pPr>
              <a:r>
                <a:rPr lang="en-US" sz="3600" b="0" i="0" u="none" strike="noStrike" cap="none">
                  <a:solidFill>
                    <a:srgbClr val="3F3F3F"/>
                  </a:solidFill>
                  <a:latin typeface="Calibri"/>
                  <a:ea typeface="Calibri"/>
                  <a:cs typeface="Calibri"/>
                  <a:sym typeface="Calibri"/>
                </a:rPr>
                <a:t>Análise e Homologação do Produto</a:t>
              </a:r>
              <a:endParaRPr sz="1400" b="0" i="0" u="none" strike="noStrike" cap="none">
                <a:solidFill>
                  <a:srgbClr val="000000"/>
                </a:solidFill>
                <a:latin typeface="Arial"/>
                <a:ea typeface="Arial"/>
                <a:cs typeface="Arial"/>
                <a:sym typeface="Arial"/>
              </a:endParaRPr>
            </a:p>
          </p:txBody>
        </p:sp>
        <p:sp>
          <p:nvSpPr>
            <p:cNvPr id="147" name="Google Shape;147;p12"/>
            <p:cNvSpPr/>
            <p:nvPr/>
          </p:nvSpPr>
          <p:spPr>
            <a:xfrm>
              <a:off x="403466" y="1825654"/>
              <a:ext cx="7094583" cy="2802065"/>
            </a:xfrm>
            <a:custGeom>
              <a:avLst/>
              <a:gdLst/>
              <a:ahLst/>
              <a:cxnLst/>
              <a:rect l="l" t="t" r="r" b="b"/>
              <a:pathLst>
                <a:path w="7094583" h="2802367" extrusionOk="0">
                  <a:moveTo>
                    <a:pt x="7094583" y="1820894"/>
                  </a:moveTo>
                  <a:lnTo>
                    <a:pt x="3897587" y="1820894"/>
                  </a:lnTo>
                  <a:lnTo>
                    <a:pt x="3897587" y="2101775"/>
                  </a:lnTo>
                  <a:lnTo>
                    <a:pt x="4247883" y="2101775"/>
                  </a:lnTo>
                  <a:lnTo>
                    <a:pt x="3547291" y="2802366"/>
                  </a:lnTo>
                  <a:lnTo>
                    <a:pt x="2846700" y="2101775"/>
                  </a:lnTo>
                  <a:lnTo>
                    <a:pt x="3196996" y="2101775"/>
                  </a:lnTo>
                  <a:lnTo>
                    <a:pt x="3196996" y="1820894"/>
                  </a:lnTo>
                  <a:lnTo>
                    <a:pt x="0" y="1820894"/>
                  </a:lnTo>
                  <a:lnTo>
                    <a:pt x="0" y="1"/>
                  </a:lnTo>
                  <a:lnTo>
                    <a:pt x="7094583" y="1"/>
                  </a:lnTo>
                  <a:lnTo>
                    <a:pt x="7094583" y="1820894"/>
                  </a:lnTo>
                  <a:close/>
                </a:path>
              </a:pathLst>
            </a:custGeom>
            <a:solidFill>
              <a:srgbClr val="D0B005"/>
            </a:solidFill>
            <a:ln w="12700" cap="flat" cmpd="sng">
              <a:solidFill>
                <a:srgbClr val="FFFFFF"/>
              </a:solidFill>
              <a:prstDash val="solid"/>
              <a:miter lim="8000"/>
              <a:headEnd type="none" w="sm" len="sm"/>
              <a:tailEnd type="none" w="sm" len="sm"/>
            </a:ln>
          </p:spPr>
          <p:txBody>
            <a:bodyPr spcFirstLastPara="1" wrap="square" lIns="241800" tIns="241800" rIns="241800" bIns="2060525" anchor="ctr" anchorCtr="0">
              <a:noAutofit/>
            </a:bodyPr>
            <a:lstStyle/>
            <a:p>
              <a:pPr marL="0" marR="0" lvl="0" indent="0" algn="ctr" rtl="0">
                <a:lnSpc>
                  <a:spcPct val="90000"/>
                </a:lnSpc>
                <a:spcBef>
                  <a:spcPts val="0"/>
                </a:spcBef>
                <a:spcAft>
                  <a:spcPts val="0"/>
                </a:spcAft>
                <a:buClr>
                  <a:srgbClr val="FFFFFF"/>
                </a:buClr>
                <a:buSzPts val="3400"/>
                <a:buFont typeface="Calibri"/>
                <a:buNone/>
              </a:pPr>
              <a:r>
                <a:rPr lang="en-US" sz="3400" b="0" i="0" u="none" strike="noStrike" cap="none">
                  <a:solidFill>
                    <a:srgbClr val="FFFFFF"/>
                  </a:solidFill>
                  <a:latin typeface="Calibri"/>
                  <a:ea typeface="Calibri"/>
                  <a:cs typeface="Calibri"/>
                  <a:sym typeface="Calibri"/>
                </a:rPr>
                <a:t>EMPRESA CONTRATADA</a:t>
              </a:r>
              <a:endParaRPr sz="1400" b="0" i="0" u="none" strike="noStrike" cap="none">
                <a:solidFill>
                  <a:srgbClr val="000000"/>
                </a:solidFill>
                <a:latin typeface="Arial"/>
                <a:ea typeface="Arial"/>
                <a:cs typeface="Arial"/>
                <a:sym typeface="Arial"/>
              </a:endParaRPr>
            </a:p>
          </p:txBody>
        </p:sp>
        <p:sp>
          <p:nvSpPr>
            <p:cNvPr id="148" name="Google Shape;148;p12"/>
            <p:cNvSpPr/>
            <p:nvPr/>
          </p:nvSpPr>
          <p:spPr>
            <a:xfrm>
              <a:off x="403466" y="2811537"/>
              <a:ext cx="7094583" cy="838238"/>
            </a:xfrm>
            <a:custGeom>
              <a:avLst/>
              <a:gdLst/>
              <a:ahLst/>
              <a:cxnLst/>
              <a:rect l="l" t="t" r="r" b="b"/>
              <a:pathLst>
                <a:path w="7094583" h="837907" extrusionOk="0">
                  <a:moveTo>
                    <a:pt x="0" y="0"/>
                  </a:moveTo>
                  <a:lnTo>
                    <a:pt x="7094583" y="0"/>
                  </a:lnTo>
                  <a:lnTo>
                    <a:pt x="7094583" y="837907"/>
                  </a:lnTo>
                  <a:lnTo>
                    <a:pt x="0" y="837907"/>
                  </a:lnTo>
                  <a:lnTo>
                    <a:pt x="0" y="0"/>
                  </a:lnTo>
                  <a:close/>
                </a:path>
              </a:pathLst>
            </a:custGeom>
            <a:solidFill>
              <a:srgbClr val="EEE4CC">
                <a:alpha val="88627"/>
              </a:srgbClr>
            </a:solidFill>
            <a:ln w="12700" cap="flat" cmpd="sng">
              <a:solidFill>
                <a:srgbClr val="EEE4CC">
                  <a:alpha val="88627"/>
                </a:srgbClr>
              </a:solidFill>
              <a:prstDash val="solid"/>
              <a:miter lim="8000"/>
              <a:headEnd type="none" w="sm" len="sm"/>
              <a:tailEnd type="none" w="sm" len="sm"/>
            </a:ln>
          </p:spPr>
          <p:txBody>
            <a:bodyPr spcFirstLastPara="1" wrap="square" lIns="256025" tIns="45700" rIns="256025" bIns="45700" anchor="ctr" anchorCtr="0">
              <a:noAutofit/>
            </a:bodyPr>
            <a:lstStyle/>
            <a:p>
              <a:pPr marL="0" marR="0" lvl="0" indent="0" algn="ctr" rtl="0">
                <a:lnSpc>
                  <a:spcPct val="90000"/>
                </a:lnSpc>
                <a:spcBef>
                  <a:spcPts val="0"/>
                </a:spcBef>
                <a:spcAft>
                  <a:spcPts val="0"/>
                </a:spcAft>
                <a:buClr>
                  <a:srgbClr val="3F3F3F"/>
                </a:buClr>
                <a:buSzPts val="3600"/>
                <a:buFont typeface="Calibri"/>
                <a:buNone/>
              </a:pPr>
              <a:r>
                <a:rPr lang="en-US" sz="3600" b="0" i="0" u="none" strike="noStrike" cap="none">
                  <a:solidFill>
                    <a:srgbClr val="3F3F3F"/>
                  </a:solidFill>
                  <a:latin typeface="Calibri"/>
                  <a:ea typeface="Calibri"/>
                  <a:cs typeface="Calibri"/>
                  <a:sym typeface="Calibri"/>
                </a:rPr>
                <a:t>Criação e Edição do Produto</a:t>
              </a:r>
              <a:endParaRPr sz="1400" b="0" i="0" u="none" strike="noStrike" cap="none">
                <a:solidFill>
                  <a:srgbClr val="000000"/>
                </a:solidFill>
                <a:latin typeface="Arial"/>
                <a:ea typeface="Arial"/>
                <a:cs typeface="Arial"/>
                <a:sym typeface="Arial"/>
              </a:endParaRPr>
            </a:p>
          </p:txBody>
        </p:sp>
      </p:grpSp>
      <p:sp>
        <p:nvSpPr>
          <p:cNvPr id="149" name="Google Shape;149;p12"/>
          <p:cNvSpPr/>
          <p:nvPr/>
        </p:nvSpPr>
        <p:spPr>
          <a:xfrm>
            <a:off x="4708525" y="3557587"/>
            <a:ext cx="1379537" cy="1408112"/>
          </a:xfrm>
          <a:prstGeom prst="upArrow">
            <a:avLst>
              <a:gd name="adj1" fmla="val 10581"/>
              <a:gd name="adj2" fmla="val 50000"/>
            </a:avLst>
          </a:prstGeom>
          <a:solidFill>
            <a:schemeClr val="accent1"/>
          </a:solidFill>
          <a:ln w="12700" cap="flat" cmpd="sng">
            <a:solidFill>
              <a:srgbClr val="B79E1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12"/>
          <p:cNvSpPr/>
          <p:nvPr/>
        </p:nvSpPr>
        <p:spPr>
          <a:xfrm flipH="1">
            <a:off x="7497762" y="1789112"/>
            <a:ext cx="3927475" cy="1833562"/>
          </a:xfrm>
          <a:prstGeom prst="homePlate">
            <a:avLst>
              <a:gd name="adj" fmla="val 18127"/>
            </a:avLst>
          </a:prstGeom>
          <a:gradFill>
            <a:gsLst>
              <a:gs pos="0">
                <a:srgbClr val="F1DB9B"/>
              </a:gs>
              <a:gs pos="50000">
                <a:srgbClr val="E7D08E"/>
              </a:gs>
              <a:gs pos="100000">
                <a:srgbClr val="E9CD79"/>
              </a:gs>
            </a:gsLst>
            <a:lin ang="5400000" scaled="0"/>
          </a:gradFill>
          <a:ln w="9525" cap="flat" cmpd="sng">
            <a:solidFill>
              <a:srgbClr val="D0B005"/>
            </a:solidFill>
            <a:prstDash val="solid"/>
            <a:miter lim="8000"/>
            <a:headEnd type="none" w="sm" len="sm"/>
            <a:tailEnd type="none" w="sm" len="sm"/>
          </a:ln>
        </p:spPr>
        <p:txBody>
          <a:bodyPr spcFirstLastPara="1" wrap="square" lIns="91425" tIns="45700" rIns="91425" bIns="45700" anchor="ctr" anchorCtr="0">
            <a:noAutofit/>
          </a:bodyPr>
          <a:lstStyle/>
          <a:p>
            <a:pPr marL="457200" marR="0" lvl="1" indent="0" algn="l" rtl="0">
              <a:lnSpc>
                <a:spcPct val="150000"/>
              </a:lnSpc>
              <a:spcBef>
                <a:spcPts val="0"/>
              </a:spcBef>
              <a:spcAft>
                <a:spcPts val="0"/>
              </a:spcAft>
              <a:buClr>
                <a:srgbClr val="3F3F3F"/>
              </a:buClr>
              <a:buSzPts val="1800"/>
              <a:buFont typeface="Calibri"/>
              <a:buNone/>
            </a:pPr>
            <a:r>
              <a:rPr lang="en-US" sz="1800" b="0" i="0" u="none" strike="noStrike" cap="none">
                <a:solidFill>
                  <a:srgbClr val="3F3F3F"/>
                </a:solidFill>
                <a:latin typeface="Calibri"/>
                <a:ea typeface="Calibri"/>
                <a:cs typeface="Calibri"/>
                <a:sym typeface="Calibri"/>
              </a:rPr>
              <a:t>Vetorização de Nascentes, Hidrografias, Massas de Água e AVN</a:t>
            </a:r>
            <a:endParaRPr sz="1400" b="0" i="0" u="none" strike="noStrike" cap="none">
              <a:solidFill>
                <a:srgbClr val="000000"/>
              </a:solidFill>
              <a:latin typeface="Arial"/>
              <a:ea typeface="Arial"/>
              <a:cs typeface="Arial"/>
              <a:sym typeface="Arial"/>
            </a:endParaRPr>
          </a:p>
        </p:txBody>
      </p:sp>
      <p:sp>
        <p:nvSpPr>
          <p:cNvPr id="151" name="Google Shape;151;p12"/>
          <p:cNvSpPr/>
          <p:nvPr/>
        </p:nvSpPr>
        <p:spPr>
          <a:xfrm flipH="1">
            <a:off x="7497762" y="4633912"/>
            <a:ext cx="3927475" cy="1790700"/>
          </a:xfrm>
          <a:prstGeom prst="homePlate">
            <a:avLst>
              <a:gd name="adj" fmla="val 18208"/>
            </a:avLst>
          </a:prstGeom>
          <a:solidFill>
            <a:srgbClr val="00B050"/>
          </a:solidFill>
          <a:ln w="12700" cap="flat" cmpd="sng">
            <a:solidFill>
              <a:srgbClr val="008038"/>
            </a:solidFill>
            <a:prstDash val="solid"/>
            <a:miter lim="8000"/>
            <a:headEnd type="none" w="sm" len="sm"/>
            <a:tailEnd type="none" w="sm" len="sm"/>
          </a:ln>
        </p:spPr>
        <p:txBody>
          <a:bodyPr spcFirstLastPara="1" wrap="square" lIns="91425" tIns="45700" rIns="91425" bIns="45700" anchor="ctr" anchorCtr="0">
            <a:noAutofit/>
          </a:bodyPr>
          <a:lstStyle/>
          <a:p>
            <a:pPr marL="457200" marR="0" lvl="1" indent="0" algn="l" rtl="0">
              <a:lnSpc>
                <a:spcPct val="100000"/>
              </a:lnSpc>
              <a:spcBef>
                <a:spcPts val="0"/>
              </a:spcBef>
              <a:spcAft>
                <a:spcPts val="0"/>
              </a:spcAft>
              <a:buClr>
                <a:srgbClr val="FFFFFF"/>
              </a:buClr>
              <a:buSzPts val="1800"/>
              <a:buFont typeface="Calibri"/>
              <a:buNone/>
            </a:pPr>
            <a:r>
              <a:rPr lang="en-US" sz="1800" b="0" i="0" u="none" strike="noStrike" cap="none">
                <a:solidFill>
                  <a:srgbClr val="FFFFFF"/>
                </a:solidFill>
                <a:latin typeface="Calibri"/>
                <a:ea typeface="Calibri"/>
                <a:cs typeface="Calibri"/>
                <a:sym typeface="Calibri"/>
              </a:rPr>
              <a:t>Criar vetores:</a:t>
            </a:r>
            <a:endParaRPr sz="1800" b="0" i="0" u="none" strike="noStrike" cap="none">
              <a:solidFill>
                <a:srgbClr val="FFFFFF"/>
              </a:solidFill>
              <a:latin typeface="Calibri"/>
              <a:ea typeface="Calibri"/>
              <a:cs typeface="Calibri"/>
              <a:sym typeface="Calibri"/>
            </a:endParaRPr>
          </a:p>
          <a:p>
            <a:pPr marL="0" marR="0" lvl="1" indent="0" algn="l" rtl="0">
              <a:lnSpc>
                <a:spcPct val="100000"/>
              </a:lnSpc>
              <a:spcBef>
                <a:spcPts val="0"/>
              </a:spcBef>
              <a:spcAft>
                <a:spcPts val="0"/>
              </a:spcAft>
              <a:buClr>
                <a:srgbClr val="FFFFFF"/>
              </a:buClr>
              <a:buSzPts val="1800"/>
              <a:buFont typeface="Calibri"/>
              <a:buNone/>
            </a:pPr>
            <a:r>
              <a:rPr lang="en-US" sz="1800" b="0" i="0" u="none" strike="noStrike" cap="none">
                <a:solidFill>
                  <a:srgbClr val="FFFFFF"/>
                </a:solidFill>
                <a:latin typeface="Calibri"/>
                <a:ea typeface="Calibri"/>
                <a:cs typeface="Calibri"/>
                <a:sym typeface="Calibri"/>
              </a:rPr>
              <a:t> Tipo linha, indicando a correta  localização da drenagem </a:t>
            </a:r>
            <a:endParaRPr sz="1800" b="0" i="0" u="none" strike="noStrike" cap="none">
              <a:solidFill>
                <a:srgbClr val="FFFFFF"/>
              </a:solidFill>
              <a:latin typeface="Calibri"/>
              <a:ea typeface="Calibri"/>
              <a:cs typeface="Calibri"/>
              <a:sym typeface="Calibri"/>
            </a:endParaRPr>
          </a:p>
          <a:p>
            <a:pPr marL="0" marR="0" lvl="1" indent="0" algn="l"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a:p>
            <a:pPr marL="0" marR="0" lvl="1" indent="0" algn="l" rtl="0">
              <a:lnSpc>
                <a:spcPct val="100000"/>
              </a:lnSpc>
              <a:spcBef>
                <a:spcPts val="0"/>
              </a:spcBef>
              <a:spcAft>
                <a:spcPts val="0"/>
              </a:spcAft>
              <a:buClr>
                <a:srgbClr val="FFFFFF"/>
              </a:buClr>
              <a:buSzPts val="1800"/>
              <a:buFont typeface="Calibri"/>
              <a:buNone/>
            </a:pPr>
            <a:r>
              <a:rPr lang="en-US" sz="1800" b="0" i="0" u="none" strike="noStrike" cap="none">
                <a:solidFill>
                  <a:srgbClr val="FFFFFF"/>
                </a:solidFill>
                <a:latin typeface="Calibri"/>
                <a:ea typeface="Calibri"/>
                <a:cs typeface="Calibri"/>
                <a:sym typeface="Calibri"/>
              </a:rPr>
              <a:t> Tipo polígono, indicando a    necessidade de correção da AVN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3"/>
          <p:cNvSpPr txBox="1"/>
          <p:nvPr/>
        </p:nvSpPr>
        <p:spPr>
          <a:xfrm>
            <a:off x="0" y="1185862"/>
            <a:ext cx="6019800"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Fases de Criação das Bases</a:t>
            </a:r>
            <a:endParaRPr sz="1400" b="0" i="0" u="none" strike="noStrike" cap="none">
              <a:solidFill>
                <a:srgbClr val="000000"/>
              </a:solidFill>
              <a:latin typeface="Arial"/>
              <a:ea typeface="Arial"/>
              <a:cs typeface="Arial"/>
              <a:sym typeface="Arial"/>
            </a:endParaRPr>
          </a:p>
        </p:txBody>
      </p:sp>
      <p:sp>
        <p:nvSpPr>
          <p:cNvPr id="157" name="Google Shape;157;p13"/>
          <p:cNvSpPr txBox="1"/>
          <p:nvPr/>
        </p:nvSpPr>
        <p:spPr>
          <a:xfrm>
            <a:off x="3625850" y="700087"/>
            <a:ext cx="2614612" cy="522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158" name="Google Shape;158;p13"/>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159" name="Google Shape;159;p13" descr="Desenho com traços pretos&#10;&#10;Descrição gerada automaticamente com confiança média"/>
          <p:cNvPicPr preferRelativeResize="0"/>
          <p:nvPr/>
        </p:nvPicPr>
        <p:blipFill rotWithShape="1">
          <a:blip r:embed="rId3">
            <a:alphaModFix/>
          </a:blip>
          <a:srcRect/>
          <a:stretch/>
        </p:blipFill>
        <p:spPr>
          <a:xfrm>
            <a:off x="403225" y="287337"/>
            <a:ext cx="2379662" cy="687387"/>
          </a:xfrm>
          <a:prstGeom prst="rect">
            <a:avLst/>
          </a:prstGeom>
          <a:noFill/>
          <a:ln>
            <a:noFill/>
          </a:ln>
        </p:spPr>
      </p:pic>
      <p:pic>
        <p:nvPicPr>
          <p:cNvPr id="160" name="Google Shape;160;p13" title="ChatGPT Image 7 de jul. de 2026, 20_47_14.png"/>
          <p:cNvPicPr preferRelativeResize="0"/>
          <p:nvPr/>
        </p:nvPicPr>
        <p:blipFill rotWithShape="1">
          <a:blip r:embed="rId4">
            <a:alphaModFix/>
          </a:blip>
          <a:srcRect b="17362"/>
          <a:stretch/>
        </p:blipFill>
        <p:spPr>
          <a:xfrm>
            <a:off x="1412525" y="1630350"/>
            <a:ext cx="9535864" cy="52533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
          <p:cNvSpPr txBox="1"/>
          <p:nvPr/>
        </p:nvSpPr>
        <p:spPr>
          <a:xfrm>
            <a:off x="-399841" y="2224305"/>
            <a:ext cx="5518200" cy="2801400"/>
          </a:xfrm>
          <a:prstGeom prst="rect">
            <a:avLst/>
          </a:prstGeom>
          <a:noFill/>
          <a:ln>
            <a:noFill/>
          </a:ln>
        </p:spPr>
        <p:txBody>
          <a:bodyPr spcFirstLastPara="1" wrap="square" lIns="91425" tIns="45700" rIns="91425" bIns="45700" anchor="t" anchorCtr="0">
            <a:spAutoFit/>
          </a:bodyPr>
          <a:lstStyle/>
          <a:p>
            <a:pPr marL="457200" marR="0" lvl="0" indent="0" algn="just" rtl="0">
              <a:lnSpc>
                <a:spcPct val="100000"/>
              </a:lnSpc>
              <a:spcBef>
                <a:spcPts val="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Hidrografia: </a:t>
            </a:r>
            <a:endParaRPr sz="1400" b="0" i="0" u="none" strike="noStrike" cap="none">
              <a:solidFill>
                <a:srgbClr val="000000"/>
              </a:solidFill>
              <a:latin typeface="Arial"/>
              <a:ea typeface="Arial"/>
              <a:cs typeface="Arial"/>
              <a:sym typeface="Arial"/>
            </a:endParaRPr>
          </a:p>
          <a:p>
            <a:pPr marL="457200" marR="0" lvl="0" indent="0" algn="just" rtl="0">
              <a:lnSpc>
                <a:spcPct val="100000"/>
              </a:lnSpc>
              <a:spcBef>
                <a:spcPts val="300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Refere-se aos corpos d'água presentes na propriedade rural, como rios, córregos, lagos e nascentes e reservatórios artificiais.</a:t>
            </a:r>
            <a:endParaRPr sz="1800" b="0" i="0" u="none" strike="noStrike" cap="none">
              <a:solidFill>
                <a:schemeClr val="lt1"/>
              </a:solidFill>
              <a:latin typeface="Arial"/>
              <a:ea typeface="Arial"/>
              <a:cs typeface="Arial"/>
              <a:sym typeface="Arial"/>
            </a:endParaRPr>
          </a:p>
          <a:p>
            <a:pPr marL="457200" marR="0" lvl="0" indent="0" algn="just" rtl="0">
              <a:lnSpc>
                <a:spcPct val="100000"/>
              </a:lnSpc>
              <a:spcBef>
                <a:spcPts val="300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Fundamentais para delimitação e proteção de áreas de preservação permanente (APPs) e cumprimento da legislação ambiental.</a:t>
            </a:r>
            <a:endParaRPr sz="1800" b="0" i="0" u="none" strike="noStrike" cap="none">
              <a:solidFill>
                <a:schemeClr val="lt1"/>
              </a:solidFill>
              <a:highlight>
                <a:srgbClr val="FFFFFF"/>
              </a:highlight>
              <a:latin typeface="Arial"/>
              <a:ea typeface="Arial"/>
              <a:cs typeface="Arial"/>
              <a:sym typeface="Arial"/>
            </a:endParaRPr>
          </a:p>
        </p:txBody>
      </p:sp>
      <p:pic>
        <p:nvPicPr>
          <p:cNvPr id="166" name="Google Shape;166;p3"/>
          <p:cNvPicPr preferRelativeResize="0"/>
          <p:nvPr/>
        </p:nvPicPr>
        <p:blipFill rotWithShape="1">
          <a:blip r:embed="rId3">
            <a:alphaModFix/>
          </a:blip>
          <a:srcRect/>
          <a:stretch/>
        </p:blipFill>
        <p:spPr>
          <a:xfrm>
            <a:off x="5130800" y="2847975"/>
            <a:ext cx="6705600" cy="3914775"/>
          </a:xfrm>
          <a:prstGeom prst="rect">
            <a:avLst/>
          </a:prstGeom>
          <a:noFill/>
          <a:ln>
            <a:noFill/>
          </a:ln>
        </p:spPr>
      </p:pic>
      <p:pic>
        <p:nvPicPr>
          <p:cNvPr id="167" name="Google Shape;167;p3"/>
          <p:cNvPicPr preferRelativeResize="0"/>
          <p:nvPr/>
        </p:nvPicPr>
        <p:blipFill rotWithShape="1">
          <a:blip r:embed="rId4">
            <a:alphaModFix/>
          </a:blip>
          <a:srcRect/>
          <a:stretch/>
        </p:blipFill>
        <p:spPr>
          <a:xfrm>
            <a:off x="6272212" y="76200"/>
            <a:ext cx="5427662" cy="3722687"/>
          </a:xfrm>
          <a:prstGeom prst="rect">
            <a:avLst/>
          </a:prstGeom>
          <a:noFill/>
          <a:ln>
            <a:noFill/>
          </a:ln>
        </p:spPr>
      </p:pic>
      <p:sp>
        <p:nvSpPr>
          <p:cNvPr id="168" name="Google Shape;168;p3"/>
          <p:cNvSpPr txBox="1"/>
          <p:nvPr/>
        </p:nvSpPr>
        <p:spPr>
          <a:xfrm>
            <a:off x="0" y="1185862"/>
            <a:ext cx="6019800"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169" name="Google Shape;169;p3"/>
          <p:cNvSpPr txBox="1"/>
          <p:nvPr/>
        </p:nvSpPr>
        <p:spPr>
          <a:xfrm>
            <a:off x="3625850" y="700087"/>
            <a:ext cx="2614612" cy="522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170" name="Google Shape;170;p3"/>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171" name="Google Shape;171;p3" descr="Desenho com traços pretos&#10;&#10;Descrição gerada automaticamente com confiança média"/>
          <p:cNvPicPr preferRelativeResize="0"/>
          <p:nvPr/>
        </p:nvPicPr>
        <p:blipFill rotWithShape="1">
          <a:blip r:embed="rId5">
            <a:alphaModFix/>
          </a:blip>
          <a:srcRect/>
          <a:stretch/>
        </p:blipFill>
        <p:spPr>
          <a:xfrm>
            <a:off x="403225" y="287337"/>
            <a:ext cx="2379662" cy="68738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76" name="Google Shape;176;g389b936faf4_0_6"/>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177" name="Google Shape;177;g389b936faf4_0_6"/>
          <p:cNvSpPr txBox="1"/>
          <p:nvPr/>
        </p:nvSpPr>
        <p:spPr>
          <a:xfrm>
            <a:off x="0" y="1185856"/>
            <a:ext cx="69741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Elementos de interpretação de imagem - Tom e Cor</a:t>
            </a:r>
            <a:endParaRPr sz="1400" b="0" i="0" u="none" strike="noStrike" cap="none">
              <a:solidFill>
                <a:srgbClr val="000000"/>
              </a:solidFill>
              <a:latin typeface="Arial"/>
              <a:ea typeface="Arial"/>
              <a:cs typeface="Arial"/>
              <a:sym typeface="Arial"/>
            </a:endParaRPr>
          </a:p>
        </p:txBody>
      </p:sp>
      <p:sp>
        <p:nvSpPr>
          <p:cNvPr id="178" name="Google Shape;178;g389b936faf4_0_6"/>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179" name="Google Shape;179;g389b936faf4_0_6"/>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180" name="Google Shape;180;g389b936faf4_0_6"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pic>
        <p:nvPicPr>
          <p:cNvPr id="181" name="Google Shape;181;g389b936faf4_0_6"/>
          <p:cNvPicPr preferRelativeResize="0"/>
          <p:nvPr/>
        </p:nvPicPr>
        <p:blipFill rotWithShape="1">
          <a:blip r:embed="rId5">
            <a:alphaModFix/>
          </a:blip>
          <a:srcRect/>
          <a:stretch/>
        </p:blipFill>
        <p:spPr>
          <a:xfrm>
            <a:off x="514000" y="1629750"/>
            <a:ext cx="10174616" cy="48268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Google Shape;186;g389b936faf4_0_19"/>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187" name="Google Shape;187;g389b936faf4_0_19"/>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188" name="Google Shape;188;g389b936faf4_0_19"/>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189" name="Google Shape;189;g389b936faf4_0_19"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pic>
        <p:nvPicPr>
          <p:cNvPr id="190" name="Google Shape;190;g389b936faf4_0_19"/>
          <p:cNvPicPr preferRelativeResize="0"/>
          <p:nvPr/>
        </p:nvPicPr>
        <p:blipFill rotWithShape="1">
          <a:blip r:embed="rId5">
            <a:alphaModFix/>
          </a:blip>
          <a:srcRect/>
          <a:stretch/>
        </p:blipFill>
        <p:spPr>
          <a:xfrm>
            <a:off x="883625" y="1862125"/>
            <a:ext cx="10669576" cy="4356096"/>
          </a:xfrm>
          <a:prstGeom prst="rect">
            <a:avLst/>
          </a:prstGeom>
          <a:noFill/>
          <a:ln>
            <a:noFill/>
          </a:ln>
        </p:spPr>
      </p:pic>
      <p:sp>
        <p:nvSpPr>
          <p:cNvPr id="191" name="Google Shape;191;g389b936faf4_0_19"/>
          <p:cNvSpPr txBox="1"/>
          <p:nvPr/>
        </p:nvSpPr>
        <p:spPr>
          <a:xfrm>
            <a:off x="0" y="1185856"/>
            <a:ext cx="69741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Elementos de interpretação de imagem - Textura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g389b936faf4_0_28"/>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197" name="Google Shape;197;g389b936faf4_0_28"/>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198" name="Google Shape;198;g389b936faf4_0_28"/>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199" name="Google Shape;199;g389b936faf4_0_28"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200" name="Google Shape;200;g389b936faf4_0_28"/>
          <p:cNvSpPr txBox="1"/>
          <p:nvPr/>
        </p:nvSpPr>
        <p:spPr>
          <a:xfrm>
            <a:off x="0" y="1185856"/>
            <a:ext cx="69741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Elementos de interpretação de imagem - Forma</a:t>
            </a:r>
            <a:endParaRPr sz="1400" b="0" i="0" u="none" strike="noStrike" cap="none">
              <a:solidFill>
                <a:srgbClr val="000000"/>
              </a:solidFill>
              <a:latin typeface="Arial"/>
              <a:ea typeface="Arial"/>
              <a:cs typeface="Arial"/>
              <a:sym typeface="Arial"/>
            </a:endParaRPr>
          </a:p>
        </p:txBody>
      </p:sp>
      <p:pic>
        <p:nvPicPr>
          <p:cNvPr id="201" name="Google Shape;201;g389b936faf4_0_28"/>
          <p:cNvPicPr preferRelativeResize="0"/>
          <p:nvPr/>
        </p:nvPicPr>
        <p:blipFill rotWithShape="1">
          <a:blip r:embed="rId5">
            <a:alphaModFix/>
          </a:blip>
          <a:srcRect/>
          <a:stretch/>
        </p:blipFill>
        <p:spPr>
          <a:xfrm>
            <a:off x="649350" y="1555149"/>
            <a:ext cx="10536226" cy="482354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g389b936faf4_0_46"/>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207" name="Google Shape;207;g389b936faf4_0_46"/>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208" name="Google Shape;208;g389b936faf4_0_46"/>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209" name="Google Shape;209;g389b936faf4_0_46"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210" name="Google Shape;210;g389b936faf4_0_46"/>
          <p:cNvSpPr txBox="1"/>
          <p:nvPr/>
        </p:nvSpPr>
        <p:spPr>
          <a:xfrm>
            <a:off x="0" y="1185850"/>
            <a:ext cx="88791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Elementos de interpretação de imagem - Localização Associação </a:t>
            </a:r>
            <a:endParaRPr sz="1400" b="0" i="0" u="none" strike="noStrike" cap="none">
              <a:solidFill>
                <a:srgbClr val="000000"/>
              </a:solidFill>
              <a:latin typeface="Arial"/>
              <a:ea typeface="Arial"/>
              <a:cs typeface="Arial"/>
              <a:sym typeface="Arial"/>
            </a:endParaRPr>
          </a:p>
        </p:txBody>
      </p:sp>
      <p:pic>
        <p:nvPicPr>
          <p:cNvPr id="211" name="Google Shape;211;g389b936faf4_0_46"/>
          <p:cNvPicPr preferRelativeResize="0"/>
          <p:nvPr/>
        </p:nvPicPr>
        <p:blipFill rotWithShape="1">
          <a:blip r:embed="rId5">
            <a:alphaModFix/>
          </a:blip>
          <a:srcRect/>
          <a:stretch/>
        </p:blipFill>
        <p:spPr>
          <a:xfrm>
            <a:off x="403225" y="1629749"/>
            <a:ext cx="10498182" cy="49488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g389b936faf4_0_56"/>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217" name="Google Shape;217;g389b936faf4_0_56"/>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218" name="Google Shape;218;g389b936faf4_0_56"/>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219" name="Google Shape;219;g389b936faf4_0_56"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220" name="Google Shape;220;g389b936faf4_0_56"/>
          <p:cNvSpPr txBox="1"/>
          <p:nvPr/>
        </p:nvSpPr>
        <p:spPr>
          <a:xfrm>
            <a:off x="0" y="1185856"/>
            <a:ext cx="69741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Elementos de interpretação de imagem - Padrão</a:t>
            </a:r>
            <a:endParaRPr sz="1400" b="0" i="0" u="none" strike="noStrike" cap="none">
              <a:solidFill>
                <a:srgbClr val="000000"/>
              </a:solidFill>
              <a:latin typeface="Arial"/>
              <a:ea typeface="Arial"/>
              <a:cs typeface="Arial"/>
              <a:sym typeface="Arial"/>
            </a:endParaRPr>
          </a:p>
        </p:txBody>
      </p:sp>
      <p:pic>
        <p:nvPicPr>
          <p:cNvPr id="221" name="Google Shape;221;g389b936faf4_0_56"/>
          <p:cNvPicPr preferRelativeResize="0"/>
          <p:nvPr/>
        </p:nvPicPr>
        <p:blipFill rotWithShape="1">
          <a:blip r:embed="rId5">
            <a:alphaModFix/>
          </a:blip>
          <a:srcRect/>
          <a:stretch/>
        </p:blipFill>
        <p:spPr>
          <a:xfrm>
            <a:off x="815000" y="1766274"/>
            <a:ext cx="10349950" cy="486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grpSp>
        <p:nvGrpSpPr>
          <p:cNvPr id="226" name="Google Shape;226;p14"/>
          <p:cNvGrpSpPr/>
          <p:nvPr/>
        </p:nvGrpSpPr>
        <p:grpSpPr>
          <a:xfrm>
            <a:off x="201612" y="1630362"/>
            <a:ext cx="6991350" cy="2660650"/>
            <a:chOff x="489437" y="453561"/>
            <a:chExt cx="6643991" cy="2527627"/>
          </a:xfrm>
        </p:grpSpPr>
        <p:grpSp>
          <p:nvGrpSpPr>
            <p:cNvPr id="227" name="Google Shape;227;p14"/>
            <p:cNvGrpSpPr/>
            <p:nvPr/>
          </p:nvGrpSpPr>
          <p:grpSpPr>
            <a:xfrm>
              <a:off x="489439" y="453561"/>
              <a:ext cx="6643989" cy="2214663"/>
              <a:chOff x="776822" y="619024"/>
              <a:chExt cx="6643989" cy="2214663"/>
            </a:xfrm>
          </p:grpSpPr>
          <p:pic>
            <p:nvPicPr>
              <p:cNvPr id="228" name="Google Shape;228;p14" descr="https://lh7-us.googleusercontent.com/docsz/AD_4nXeH-f_Uz4dUvAt0GhbwrHFiw2USMNC-mU3Q9KZ-fqHIfGB_BfD55RwTIIEHW8QzA4IcJ9oXp8SJ1wauM_0shkVLm1o3jQ3Dxr6nMp7jrvIHw8iZiaC-dBZiPj7yhk7V_NBpIrfBMEM8yEfl10X8wIbVTUL4?key=j4gzSdTfv7inG334bOOaXA"/>
              <p:cNvPicPr preferRelativeResize="0"/>
              <p:nvPr/>
            </p:nvPicPr>
            <p:blipFill rotWithShape="1">
              <a:blip r:embed="rId3">
                <a:alphaModFix/>
              </a:blip>
              <a:srcRect l="3846" r="3846"/>
              <a:stretch/>
            </p:blipFill>
            <p:spPr>
              <a:xfrm>
                <a:off x="776822" y="619024"/>
                <a:ext cx="2214663" cy="2214663"/>
              </a:xfrm>
              <a:prstGeom prst="rect">
                <a:avLst/>
              </a:prstGeom>
              <a:noFill/>
              <a:ln>
                <a:noFill/>
              </a:ln>
            </p:spPr>
          </p:pic>
          <p:pic>
            <p:nvPicPr>
              <p:cNvPr id="229" name="Google Shape;229;p14" descr="https://lh7-us.googleusercontent.com/docsz/AD_4nXcMGg4JAFOqTrnRkdWS92sWyaGiCuqeAsmzwZfVPiIYt4hnfreE4egEj_Znv3JtWWfssDj5g3EbNoQL1lflY-7Kp6mrbpdrVpXmRj-13QG7AtmWbEPpWqW4Lra2slzklfw6mU95VPcPhYWJrLlZE-TmXGsM?key=j4gzSdTfv7inG334bOOaXA"/>
              <p:cNvPicPr preferRelativeResize="0"/>
              <p:nvPr/>
            </p:nvPicPr>
            <p:blipFill rotWithShape="1">
              <a:blip r:embed="rId4">
                <a:alphaModFix/>
              </a:blip>
              <a:srcRect l="2999" r="2999"/>
              <a:stretch/>
            </p:blipFill>
            <p:spPr>
              <a:xfrm>
                <a:off x="2991485" y="619024"/>
                <a:ext cx="2214663" cy="2214663"/>
              </a:xfrm>
              <a:prstGeom prst="rect">
                <a:avLst/>
              </a:prstGeom>
              <a:noFill/>
              <a:ln>
                <a:noFill/>
              </a:ln>
            </p:spPr>
          </p:pic>
          <p:pic>
            <p:nvPicPr>
              <p:cNvPr id="230" name="Google Shape;230;p14" descr="https://lh7-us.googleusercontent.com/docsz/AD_4nXduVGTC2KO36KkXDhNVl-Pw0aTujYnn6FKFnPxhr_ezPmL3l8_EDIHDxmY2eGub5o5nwidEJfa2BqxFwWntDbmBg6JKXvoE7Pb2jKnQdiPlIiJqO3Xkf6FU8cXWJ6mnPPUzXBVlCyB6pRriiW539ml5G21l?key=j4gzSdTfv7inG334bOOaXA"/>
              <p:cNvPicPr preferRelativeResize="0"/>
              <p:nvPr/>
            </p:nvPicPr>
            <p:blipFill rotWithShape="1">
              <a:blip r:embed="rId5">
                <a:alphaModFix/>
              </a:blip>
              <a:srcRect l="1539" r="1538"/>
              <a:stretch/>
            </p:blipFill>
            <p:spPr>
              <a:xfrm>
                <a:off x="5206148" y="619024"/>
                <a:ext cx="2214663" cy="2214663"/>
              </a:xfrm>
              <a:prstGeom prst="rect">
                <a:avLst/>
              </a:prstGeom>
              <a:noFill/>
              <a:ln>
                <a:noFill/>
              </a:ln>
            </p:spPr>
          </p:pic>
        </p:grpSp>
        <p:sp>
          <p:nvSpPr>
            <p:cNvPr id="231" name="Google Shape;231;p14"/>
            <p:cNvSpPr txBox="1"/>
            <p:nvPr/>
          </p:nvSpPr>
          <p:spPr>
            <a:xfrm>
              <a:off x="489437" y="2668224"/>
              <a:ext cx="2214663"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400"/>
                <a:buFont typeface="Calibri"/>
                <a:buNone/>
              </a:pPr>
              <a:r>
                <a:rPr lang="en-US" sz="1400" b="0" i="0" u="none" strike="noStrike" cap="none">
                  <a:solidFill>
                    <a:schemeClr val="lt1"/>
                  </a:solidFill>
                  <a:latin typeface="Calibri"/>
                  <a:ea typeface="Calibri"/>
                  <a:cs typeface="Calibri"/>
                  <a:sym typeface="Calibri"/>
                </a:rPr>
                <a:t>LANDSAT 1986</a:t>
              </a:r>
              <a:endParaRPr sz="1400" b="0" i="0" u="none" strike="noStrike" cap="none">
                <a:solidFill>
                  <a:srgbClr val="000000"/>
                </a:solidFill>
                <a:latin typeface="Arial"/>
                <a:ea typeface="Arial"/>
                <a:cs typeface="Arial"/>
                <a:sym typeface="Arial"/>
              </a:endParaRPr>
            </a:p>
          </p:txBody>
        </p:sp>
        <p:sp>
          <p:nvSpPr>
            <p:cNvPr id="232" name="Google Shape;232;p14"/>
            <p:cNvSpPr txBox="1"/>
            <p:nvPr/>
          </p:nvSpPr>
          <p:spPr>
            <a:xfrm>
              <a:off x="2704100" y="2673411"/>
              <a:ext cx="2214663"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400"/>
                <a:buFont typeface="Calibri"/>
                <a:buNone/>
              </a:pPr>
              <a:r>
                <a:rPr lang="en-US" sz="1400" b="0" i="0" u="none" strike="noStrike" cap="none">
                  <a:solidFill>
                    <a:schemeClr val="lt1"/>
                  </a:solidFill>
                  <a:latin typeface="Calibri"/>
                  <a:ea typeface="Calibri"/>
                  <a:cs typeface="Calibri"/>
                  <a:sym typeface="Calibri"/>
                </a:rPr>
                <a:t>SENTINEL 2016</a:t>
              </a:r>
              <a:endParaRPr sz="1400" b="0" i="0" u="none" strike="noStrike" cap="none">
                <a:solidFill>
                  <a:srgbClr val="000000"/>
                </a:solidFill>
                <a:latin typeface="Arial"/>
                <a:ea typeface="Arial"/>
                <a:cs typeface="Arial"/>
                <a:sym typeface="Arial"/>
              </a:endParaRPr>
            </a:p>
          </p:txBody>
        </p:sp>
        <p:sp>
          <p:nvSpPr>
            <p:cNvPr id="233" name="Google Shape;233;p14"/>
            <p:cNvSpPr txBox="1"/>
            <p:nvPr/>
          </p:nvSpPr>
          <p:spPr>
            <a:xfrm>
              <a:off x="4918761" y="2668224"/>
              <a:ext cx="2214663"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400"/>
                <a:buFont typeface="Calibri"/>
                <a:buNone/>
              </a:pPr>
              <a:r>
                <a:rPr lang="en-US" sz="1400" b="0" i="0" u="none" strike="noStrike" cap="none">
                  <a:solidFill>
                    <a:schemeClr val="lt1"/>
                  </a:solidFill>
                  <a:latin typeface="Calibri"/>
                  <a:ea typeface="Calibri"/>
                  <a:cs typeface="Calibri"/>
                  <a:sym typeface="Calibri"/>
                </a:rPr>
                <a:t>GOOGLE IMAGES 07/2016</a:t>
              </a:r>
              <a:endParaRPr sz="1400" b="0" i="0" u="none" strike="noStrike" cap="none">
                <a:solidFill>
                  <a:srgbClr val="000000"/>
                </a:solidFill>
                <a:latin typeface="Arial"/>
                <a:ea typeface="Arial"/>
                <a:cs typeface="Arial"/>
                <a:sym typeface="Arial"/>
              </a:endParaRPr>
            </a:p>
          </p:txBody>
        </p:sp>
      </p:grpSp>
      <p:grpSp>
        <p:nvGrpSpPr>
          <p:cNvPr id="234" name="Google Shape;234;p14"/>
          <p:cNvGrpSpPr/>
          <p:nvPr/>
        </p:nvGrpSpPr>
        <p:grpSpPr>
          <a:xfrm>
            <a:off x="5518219" y="4368968"/>
            <a:ext cx="6526306" cy="2499407"/>
            <a:chOff x="4927032" y="3763113"/>
            <a:chExt cx="6639847" cy="2542373"/>
          </a:xfrm>
        </p:grpSpPr>
        <p:pic>
          <p:nvPicPr>
            <p:cNvPr id="235" name="Google Shape;235;p14" descr="https://lh7-us.googleusercontent.com/docsz/AD_4nXdBh0Sgsjn2GD04eJB9xHa95aR0X9oe2ghTpwvyWj78K2zoi5mh-Cw79Fs-PL4gtMfd8q17pUqLpn4LD8glDR4VZ8Q8N17bAKfrncwiHPg-J5nr1Rx3noyk-u5tJbnTFEm4SrpRhafqG5HNdTSOHTyUqF7P?key=kvojnuiTtjU3DhYpHJlxgw"/>
            <p:cNvPicPr preferRelativeResize="0"/>
            <p:nvPr/>
          </p:nvPicPr>
          <p:blipFill rotWithShape="1">
            <a:blip r:embed="rId6">
              <a:alphaModFix/>
            </a:blip>
            <a:srcRect l="8409" r="8408"/>
            <a:stretch/>
          </p:blipFill>
          <p:spPr>
            <a:xfrm>
              <a:off x="7137559" y="3773486"/>
              <a:ext cx="2218801" cy="2218801"/>
            </a:xfrm>
            <a:prstGeom prst="rect">
              <a:avLst/>
            </a:prstGeom>
            <a:noFill/>
            <a:ln>
              <a:noFill/>
            </a:ln>
          </p:spPr>
        </p:pic>
        <p:pic>
          <p:nvPicPr>
            <p:cNvPr id="236" name="Google Shape;236;p14" descr="https://lh7-us.googleusercontent.com/docsz/AD_4nXfdGtUOldE4WbQHFzZNff7668d7T6PE7q_L0L4IW35MtE9j0V7AZicL2-WQIrKju1MMx1neBGAqcpLHuy6V8xOa0u80eoZ9VlT70O_bttebtkfHWIUutdbEvDz-HFhe525ozM4u2RHCv4JQ0gsBCGHr5ntC?key=kvojnuiTtjU3DhYpHJlxgw"/>
            <p:cNvPicPr preferRelativeResize="0"/>
            <p:nvPr/>
          </p:nvPicPr>
          <p:blipFill rotWithShape="1">
            <a:blip r:embed="rId7">
              <a:alphaModFix/>
            </a:blip>
            <a:srcRect l="5224" r="5224"/>
            <a:stretch/>
          </p:blipFill>
          <p:spPr>
            <a:xfrm>
              <a:off x="9348080" y="3763113"/>
              <a:ext cx="2218799" cy="2218799"/>
            </a:xfrm>
            <a:prstGeom prst="rect">
              <a:avLst/>
            </a:prstGeom>
            <a:noFill/>
            <a:ln>
              <a:noFill/>
            </a:ln>
          </p:spPr>
        </p:pic>
        <p:pic>
          <p:nvPicPr>
            <p:cNvPr id="237" name="Google Shape;237;p14" descr="https://lh7-us.googleusercontent.com/docsz/AD_4nXdhWyIhc94V9-UmHRQIwAqIeR-EB8REgT_6LO630l95EcBnuScypiuNEfR89EI6SRp8W2E0166UHt5u7ZtCec4dw86byghl3II-b33xaQ9TwILAc85PHZzv9wnIE8hjRaAI3byhT1qUwFAwohNjU0lQZ5E?key=kvojnuiTtjU3DhYpHJlxgw"/>
            <p:cNvPicPr preferRelativeResize="0"/>
            <p:nvPr/>
          </p:nvPicPr>
          <p:blipFill rotWithShape="1">
            <a:blip r:embed="rId8">
              <a:alphaModFix/>
            </a:blip>
            <a:srcRect l="6756" r="6756"/>
            <a:stretch/>
          </p:blipFill>
          <p:spPr>
            <a:xfrm>
              <a:off x="4927032" y="3773486"/>
              <a:ext cx="2218800" cy="2218800"/>
            </a:xfrm>
            <a:prstGeom prst="rect">
              <a:avLst/>
            </a:prstGeom>
            <a:noFill/>
            <a:ln>
              <a:noFill/>
            </a:ln>
          </p:spPr>
        </p:pic>
        <p:sp>
          <p:nvSpPr>
            <p:cNvPr id="238" name="Google Shape;238;p14"/>
            <p:cNvSpPr txBox="1"/>
            <p:nvPr/>
          </p:nvSpPr>
          <p:spPr>
            <a:xfrm>
              <a:off x="7147900" y="5992286"/>
              <a:ext cx="2214600" cy="31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400"/>
                <a:buFont typeface="Calibri"/>
                <a:buNone/>
              </a:pPr>
              <a:r>
                <a:rPr lang="en-US" sz="1400" b="0" i="0" u="none" strike="noStrike" cap="none">
                  <a:solidFill>
                    <a:schemeClr val="lt1"/>
                  </a:solidFill>
                  <a:latin typeface="Calibri"/>
                  <a:ea typeface="Calibri"/>
                  <a:cs typeface="Calibri"/>
                  <a:sym typeface="Calibri"/>
                </a:rPr>
                <a:t>LANDSAT NDMI 08/2013</a:t>
              </a:r>
              <a:endParaRPr sz="1400" b="0" i="0" u="none" strike="noStrike" cap="none">
                <a:solidFill>
                  <a:srgbClr val="000000"/>
                </a:solidFill>
                <a:latin typeface="Arial"/>
                <a:ea typeface="Arial"/>
                <a:cs typeface="Arial"/>
                <a:sym typeface="Arial"/>
              </a:endParaRPr>
            </a:p>
          </p:txBody>
        </p:sp>
        <p:sp>
          <p:nvSpPr>
            <p:cNvPr id="239" name="Google Shape;239;p14"/>
            <p:cNvSpPr txBox="1"/>
            <p:nvPr/>
          </p:nvSpPr>
          <p:spPr>
            <a:xfrm>
              <a:off x="9343945" y="5981912"/>
              <a:ext cx="2214600" cy="31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400"/>
                <a:buFont typeface="Calibri"/>
                <a:buNone/>
              </a:pPr>
              <a:r>
                <a:rPr lang="en-US" sz="1400" b="0" i="0" u="none" strike="noStrike" cap="none">
                  <a:solidFill>
                    <a:schemeClr val="lt1"/>
                  </a:solidFill>
                  <a:latin typeface="Calibri"/>
                  <a:ea typeface="Calibri"/>
                  <a:cs typeface="Calibri"/>
                  <a:sym typeface="Calibri"/>
                </a:rPr>
                <a:t>RESOURCESAT 2012</a:t>
              </a:r>
              <a:endParaRPr sz="1400" b="0" i="0" u="none" strike="noStrike" cap="none">
                <a:solidFill>
                  <a:srgbClr val="000000"/>
                </a:solidFill>
                <a:latin typeface="Arial"/>
                <a:ea typeface="Arial"/>
                <a:cs typeface="Arial"/>
                <a:sym typeface="Arial"/>
              </a:endParaRPr>
            </a:p>
          </p:txBody>
        </p:sp>
        <p:sp>
          <p:nvSpPr>
            <p:cNvPr id="240" name="Google Shape;240;p14"/>
            <p:cNvSpPr txBox="1"/>
            <p:nvPr/>
          </p:nvSpPr>
          <p:spPr>
            <a:xfrm>
              <a:off x="4929100" y="5992286"/>
              <a:ext cx="2214600" cy="31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400"/>
                <a:buFont typeface="Calibri"/>
                <a:buNone/>
              </a:pPr>
              <a:r>
                <a:rPr lang="en-US" sz="1400" b="0" i="0" u="none" strike="noStrike" cap="none">
                  <a:solidFill>
                    <a:schemeClr val="lt1"/>
                  </a:solidFill>
                  <a:latin typeface="Calibri"/>
                  <a:ea typeface="Calibri"/>
                  <a:cs typeface="Calibri"/>
                  <a:sym typeface="Calibri"/>
                </a:rPr>
                <a:t>LANDSAT 2000</a:t>
              </a:r>
              <a:endParaRPr sz="1400" b="0" i="0" u="none" strike="noStrike" cap="none">
                <a:solidFill>
                  <a:srgbClr val="000000"/>
                </a:solidFill>
                <a:latin typeface="Arial"/>
                <a:ea typeface="Arial"/>
                <a:cs typeface="Arial"/>
                <a:sym typeface="Arial"/>
              </a:endParaRPr>
            </a:p>
          </p:txBody>
        </p:sp>
      </p:grpSp>
      <p:sp>
        <p:nvSpPr>
          <p:cNvPr id="241" name="Google Shape;241;p14"/>
          <p:cNvSpPr txBox="1"/>
          <p:nvPr/>
        </p:nvSpPr>
        <p:spPr>
          <a:xfrm>
            <a:off x="0" y="1185862"/>
            <a:ext cx="6019800"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Exemplos</a:t>
            </a:r>
            <a:endParaRPr sz="1400" b="0" i="0" u="none" strike="noStrike" cap="none">
              <a:solidFill>
                <a:srgbClr val="000000"/>
              </a:solidFill>
              <a:latin typeface="Arial"/>
              <a:ea typeface="Arial"/>
              <a:cs typeface="Arial"/>
              <a:sym typeface="Arial"/>
            </a:endParaRPr>
          </a:p>
        </p:txBody>
      </p:sp>
      <p:sp>
        <p:nvSpPr>
          <p:cNvPr id="242" name="Google Shape;242;p14"/>
          <p:cNvSpPr txBox="1"/>
          <p:nvPr/>
        </p:nvSpPr>
        <p:spPr>
          <a:xfrm>
            <a:off x="3625850" y="700087"/>
            <a:ext cx="2614612" cy="522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243" name="Google Shape;243;p14"/>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244" name="Google Shape;244;p14" descr="Desenho com traços pretos&#10;&#10;Descrição gerada automaticamente com confiança média"/>
          <p:cNvPicPr preferRelativeResize="0"/>
          <p:nvPr/>
        </p:nvPicPr>
        <p:blipFill rotWithShape="1">
          <a:blip r:embed="rId9">
            <a:alphaModFix/>
          </a:blip>
          <a:srcRect/>
          <a:stretch/>
        </p:blipFill>
        <p:spPr>
          <a:xfrm>
            <a:off x="403225" y="287337"/>
            <a:ext cx="2379662" cy="687387"/>
          </a:xfrm>
          <a:prstGeom prst="rect">
            <a:avLst/>
          </a:prstGeom>
          <a:noFill/>
          <a:ln>
            <a:noFill/>
          </a:ln>
        </p:spPr>
      </p:pic>
      <p:sp>
        <p:nvSpPr>
          <p:cNvPr id="245" name="Google Shape;245;p14"/>
          <p:cNvSpPr txBox="1"/>
          <p:nvPr/>
        </p:nvSpPr>
        <p:spPr>
          <a:xfrm>
            <a:off x="7192962" y="2501900"/>
            <a:ext cx="4851400" cy="6461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Hidrografia degradada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por remoção da AVN</a:t>
            </a:r>
            <a:endParaRPr sz="1400" b="0" i="0" u="none" strike="noStrike" cap="none">
              <a:solidFill>
                <a:srgbClr val="000000"/>
              </a:solidFill>
              <a:latin typeface="Arial"/>
              <a:ea typeface="Arial"/>
              <a:cs typeface="Arial"/>
              <a:sym typeface="Arial"/>
            </a:endParaRPr>
          </a:p>
        </p:txBody>
      </p:sp>
      <p:sp>
        <p:nvSpPr>
          <p:cNvPr id="246" name="Google Shape;246;p14"/>
          <p:cNvSpPr txBox="1"/>
          <p:nvPr/>
        </p:nvSpPr>
        <p:spPr>
          <a:xfrm>
            <a:off x="201612" y="5222875"/>
            <a:ext cx="5310187" cy="6461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Hidrografia em áreas de AVN com deslocamento e vetorização além do correto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p15" descr="https://lh7-us.googleusercontent.com/docsz/AD_4nXfvEcn4cdZBi65US380NSMdl_1M7t7CNXehHzEPLd9t8xCRpCUi35x8AOOeZO0Uxn456-zwEWSWd9V7Z_xc28GyIT11WBeRxdFwQzWh8U6TsEQCbqfplPQ9_EyHJ8weRhtEs-IViwndJKuErB8Sb5d4p5s4?key=O7DkxqW40LaZCpUOVJamDA"/>
          <p:cNvPicPr preferRelativeResize="0"/>
          <p:nvPr/>
        </p:nvPicPr>
        <p:blipFill rotWithShape="1">
          <a:blip r:embed="rId3">
            <a:alphaModFix/>
          </a:blip>
          <a:srcRect l="17117" r="17115"/>
          <a:stretch/>
        </p:blipFill>
        <p:spPr>
          <a:xfrm>
            <a:off x="1181100" y="3957637"/>
            <a:ext cx="2544762" cy="2544762"/>
          </a:xfrm>
          <a:prstGeom prst="rect">
            <a:avLst/>
          </a:prstGeom>
          <a:noFill/>
          <a:ln>
            <a:noFill/>
          </a:ln>
        </p:spPr>
      </p:pic>
      <p:pic>
        <p:nvPicPr>
          <p:cNvPr id="252" name="Google Shape;252;p15" descr="https://lh7-us.googleusercontent.com/docsz/AD_4nXegTkMGoqHYw6g2VKf-bsQmpmBaV5l-h0qE0BiuK4eegyDUwcrI5U4AbK2vyntTYsJCesz9EiBJaEBrR7nmV83pMcA1RFvPu1m4kBZ05igRxWodlNcE1JLv_8s0FkYbeP7bq7yHXOoU7TTWiq-unD2y8ZQ?key=O7DkxqW40LaZCpUOVJamDA"/>
          <p:cNvPicPr preferRelativeResize="0"/>
          <p:nvPr/>
        </p:nvPicPr>
        <p:blipFill rotWithShape="1">
          <a:blip r:embed="rId4">
            <a:alphaModFix/>
          </a:blip>
          <a:srcRect l="16564" r="16564"/>
          <a:stretch/>
        </p:blipFill>
        <p:spPr>
          <a:xfrm>
            <a:off x="6538912" y="931862"/>
            <a:ext cx="2522537" cy="2520950"/>
          </a:xfrm>
          <a:prstGeom prst="rect">
            <a:avLst/>
          </a:prstGeom>
          <a:noFill/>
          <a:ln>
            <a:noFill/>
          </a:ln>
        </p:spPr>
      </p:pic>
      <p:pic>
        <p:nvPicPr>
          <p:cNvPr id="253" name="Google Shape;253;p15" descr="https://lh7-us.googleusercontent.com/docsz/AD_4nXceBFDfphSVZvfknuGNVYse1KzKhwlNPGRitzq1gZhDi0d09_9S3Hojyj2UA10Idut8zY-Sg8HmolIW1jzzSb1NCkUmZnqFeC1nymTNRYEonA6VONawXAxNDqC3O6Y-LIgPkxehZxVtfMelndaxIZt-Sfk?key=O7DkxqW40LaZCpUOVJamDA"/>
          <p:cNvPicPr preferRelativeResize="0"/>
          <p:nvPr/>
        </p:nvPicPr>
        <p:blipFill rotWithShape="1">
          <a:blip r:embed="rId5">
            <a:alphaModFix/>
          </a:blip>
          <a:srcRect l="16816" r="16816"/>
          <a:stretch/>
        </p:blipFill>
        <p:spPr>
          <a:xfrm>
            <a:off x="1181100" y="895350"/>
            <a:ext cx="2544762" cy="2543175"/>
          </a:xfrm>
          <a:prstGeom prst="rect">
            <a:avLst/>
          </a:prstGeom>
          <a:noFill/>
          <a:ln>
            <a:noFill/>
          </a:ln>
        </p:spPr>
      </p:pic>
      <p:pic>
        <p:nvPicPr>
          <p:cNvPr id="254" name="Google Shape;254;p15" descr="https://lh7-us.googleusercontent.com/docsz/AD_4nXdt_11TuoIpbCQBS6_CnAqDk97lfHN0JHKGCjgbEv-9JDrFb4SrMnxQF75l2asthCY9lUx441j-oGWc93eUgVvUPXCfwTMgANoK1QuixxCLF8Gf6NuJPNq6qNakCXOdh8nb6kPmyAYl6HTI3PSL2p1sYFk?key=O7DkxqW40LaZCpUOVJamDA"/>
          <p:cNvPicPr preferRelativeResize="0"/>
          <p:nvPr/>
        </p:nvPicPr>
        <p:blipFill rotWithShape="1">
          <a:blip r:embed="rId6">
            <a:alphaModFix/>
          </a:blip>
          <a:srcRect l="18507" r="18506"/>
          <a:stretch/>
        </p:blipFill>
        <p:spPr>
          <a:xfrm>
            <a:off x="6532562" y="3983037"/>
            <a:ext cx="2527300" cy="2528887"/>
          </a:xfrm>
          <a:prstGeom prst="rect">
            <a:avLst/>
          </a:prstGeom>
          <a:noFill/>
          <a:ln>
            <a:noFill/>
          </a:ln>
        </p:spPr>
      </p:pic>
      <p:sp>
        <p:nvSpPr>
          <p:cNvPr id="255" name="Google Shape;255;p15"/>
          <p:cNvSpPr txBox="1"/>
          <p:nvPr/>
        </p:nvSpPr>
        <p:spPr>
          <a:xfrm>
            <a:off x="9204325" y="890587"/>
            <a:ext cx="2522537" cy="3079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400"/>
              <a:buFont typeface="Calibri"/>
              <a:buNone/>
            </a:pPr>
            <a:r>
              <a:rPr lang="en-US" sz="1400" b="0" i="0" u="none" strike="noStrike" cap="none">
                <a:solidFill>
                  <a:schemeClr val="lt1"/>
                </a:solidFill>
                <a:latin typeface="Calibri"/>
                <a:ea typeface="Calibri"/>
                <a:cs typeface="Calibri"/>
                <a:sym typeface="Calibri"/>
              </a:rPr>
              <a:t>ALOS AVNIR 2010</a:t>
            </a:r>
            <a:endParaRPr sz="1400" b="0" i="0" u="none" strike="noStrike" cap="none">
              <a:solidFill>
                <a:srgbClr val="000000"/>
              </a:solidFill>
              <a:latin typeface="Arial"/>
              <a:ea typeface="Arial"/>
              <a:cs typeface="Arial"/>
              <a:sym typeface="Arial"/>
            </a:endParaRPr>
          </a:p>
        </p:txBody>
      </p:sp>
      <p:sp>
        <p:nvSpPr>
          <p:cNvPr id="256" name="Google Shape;256;p15"/>
          <p:cNvSpPr txBox="1"/>
          <p:nvPr/>
        </p:nvSpPr>
        <p:spPr>
          <a:xfrm>
            <a:off x="3868737" y="3957637"/>
            <a:ext cx="2527300" cy="3079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400"/>
              <a:buFont typeface="Calibri"/>
              <a:buNone/>
            </a:pPr>
            <a:r>
              <a:rPr lang="en-US" sz="1400" b="0" i="0" u="none" strike="noStrike" cap="none">
                <a:solidFill>
                  <a:schemeClr val="lt1"/>
                </a:solidFill>
                <a:latin typeface="Calibri"/>
                <a:ea typeface="Calibri"/>
                <a:cs typeface="Calibri"/>
                <a:sym typeface="Calibri"/>
              </a:rPr>
              <a:t>SENTINEL-2 2017</a:t>
            </a:r>
            <a:endParaRPr sz="1400" b="0" i="0" u="none" strike="noStrike" cap="none">
              <a:solidFill>
                <a:srgbClr val="000000"/>
              </a:solidFill>
              <a:latin typeface="Arial"/>
              <a:ea typeface="Arial"/>
              <a:cs typeface="Arial"/>
              <a:sym typeface="Arial"/>
            </a:endParaRPr>
          </a:p>
        </p:txBody>
      </p:sp>
      <p:sp>
        <p:nvSpPr>
          <p:cNvPr id="257" name="Google Shape;257;p15"/>
          <p:cNvSpPr txBox="1"/>
          <p:nvPr/>
        </p:nvSpPr>
        <p:spPr>
          <a:xfrm>
            <a:off x="3868737" y="890587"/>
            <a:ext cx="2527300" cy="3079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400"/>
              <a:buFont typeface="Calibri"/>
              <a:buNone/>
            </a:pPr>
            <a:r>
              <a:rPr lang="en-US" sz="1400" b="0" i="0" u="none" strike="noStrike" cap="none">
                <a:solidFill>
                  <a:schemeClr val="lt1"/>
                </a:solidFill>
                <a:latin typeface="Calibri"/>
                <a:ea typeface="Calibri"/>
                <a:cs typeface="Calibri"/>
                <a:sym typeface="Calibri"/>
              </a:rPr>
              <a:t>SPOT 2008</a:t>
            </a:r>
            <a:endParaRPr sz="1400" b="0" i="0" u="none" strike="noStrike" cap="none">
              <a:solidFill>
                <a:srgbClr val="000000"/>
              </a:solidFill>
              <a:latin typeface="Arial"/>
              <a:ea typeface="Arial"/>
              <a:cs typeface="Arial"/>
              <a:sym typeface="Arial"/>
            </a:endParaRPr>
          </a:p>
        </p:txBody>
      </p:sp>
      <p:sp>
        <p:nvSpPr>
          <p:cNvPr id="258" name="Google Shape;258;p15"/>
          <p:cNvSpPr txBox="1"/>
          <p:nvPr/>
        </p:nvSpPr>
        <p:spPr>
          <a:xfrm>
            <a:off x="9196387" y="3983037"/>
            <a:ext cx="2528887" cy="3079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400"/>
              <a:buFont typeface="Calibri"/>
              <a:buNone/>
            </a:pPr>
            <a:r>
              <a:rPr lang="en-US" sz="1400" b="0" i="0" u="none" strike="noStrike" cap="none">
                <a:solidFill>
                  <a:schemeClr val="lt1"/>
                </a:solidFill>
                <a:latin typeface="Calibri"/>
                <a:ea typeface="Calibri"/>
                <a:cs typeface="Calibri"/>
                <a:sym typeface="Calibri"/>
              </a:rPr>
              <a:t>GOOGLE IMAGES 2022</a:t>
            </a:r>
            <a:endParaRPr sz="1400" b="0" i="0" u="none" strike="noStrike" cap="none">
              <a:solidFill>
                <a:srgbClr val="000000"/>
              </a:solidFill>
              <a:latin typeface="Arial"/>
              <a:ea typeface="Arial"/>
              <a:cs typeface="Arial"/>
              <a:sym typeface="Arial"/>
            </a:endParaRPr>
          </a:p>
        </p:txBody>
      </p:sp>
      <p:sp>
        <p:nvSpPr>
          <p:cNvPr id="259" name="Google Shape;259;p15"/>
          <p:cNvSpPr txBox="1"/>
          <p:nvPr/>
        </p:nvSpPr>
        <p:spPr>
          <a:xfrm>
            <a:off x="0" y="255587"/>
            <a:ext cx="12192000"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Hidrografia degradada por remoção da AVN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64" name="Google Shape;64;p2"/>
          <p:cNvPicPr preferRelativeResize="0"/>
          <p:nvPr/>
        </p:nvPicPr>
        <p:blipFill rotWithShape="1">
          <a:blip r:embed="rId3">
            <a:alphaModFix/>
          </a:blip>
          <a:srcRect/>
          <a:stretch/>
        </p:blipFill>
        <p:spPr>
          <a:xfrm>
            <a:off x="10688637" y="6218237"/>
            <a:ext cx="1084262" cy="438150"/>
          </a:xfrm>
          <a:prstGeom prst="rect">
            <a:avLst/>
          </a:prstGeom>
          <a:noFill/>
          <a:ln>
            <a:noFill/>
          </a:ln>
        </p:spPr>
      </p:pic>
      <p:pic>
        <p:nvPicPr>
          <p:cNvPr id="65" name="Google Shape;65;p2"/>
          <p:cNvPicPr preferRelativeResize="0"/>
          <p:nvPr/>
        </p:nvPicPr>
        <p:blipFill rotWithShape="1">
          <a:blip r:embed="rId4">
            <a:alphaModFix/>
          </a:blip>
          <a:srcRect/>
          <a:stretch/>
        </p:blipFill>
        <p:spPr>
          <a:xfrm>
            <a:off x="6446837" y="1466850"/>
            <a:ext cx="5745162" cy="3352800"/>
          </a:xfrm>
          <a:prstGeom prst="rect">
            <a:avLst/>
          </a:prstGeom>
          <a:noFill/>
          <a:ln>
            <a:noFill/>
          </a:ln>
        </p:spPr>
      </p:pic>
      <p:pic>
        <p:nvPicPr>
          <p:cNvPr id="66" name="Google Shape;66;p2"/>
          <p:cNvPicPr preferRelativeResize="0"/>
          <p:nvPr/>
        </p:nvPicPr>
        <p:blipFill rotWithShape="1">
          <a:blip r:embed="rId5">
            <a:alphaModFix/>
          </a:blip>
          <a:srcRect l="12170" r="16517" b="12792"/>
          <a:stretch/>
        </p:blipFill>
        <p:spPr>
          <a:xfrm>
            <a:off x="7126287" y="1624012"/>
            <a:ext cx="4386262" cy="2787650"/>
          </a:xfrm>
          <a:prstGeom prst="rect">
            <a:avLst/>
          </a:prstGeom>
          <a:noFill/>
          <a:ln>
            <a:noFill/>
          </a:ln>
        </p:spPr>
      </p:pic>
      <p:sp>
        <p:nvSpPr>
          <p:cNvPr id="67" name="Google Shape;67;p2"/>
          <p:cNvSpPr txBox="1"/>
          <p:nvPr/>
        </p:nvSpPr>
        <p:spPr>
          <a:xfrm>
            <a:off x="-265112" y="1765300"/>
            <a:ext cx="6711950" cy="646112"/>
          </a:xfrm>
          <a:prstGeom prst="rect">
            <a:avLst/>
          </a:prstGeom>
          <a:noFill/>
          <a:ln>
            <a:noFill/>
          </a:ln>
        </p:spPr>
        <p:txBody>
          <a:bodyPr spcFirstLastPara="1" wrap="square" lIns="91425" tIns="45700" rIns="91425" bIns="45700" anchor="t" anchorCtr="0">
            <a:spAutoFit/>
          </a:bodyPr>
          <a:lstStyle/>
          <a:p>
            <a:pPr marL="457200" marR="0" lvl="1" indent="0" algn="l" rtl="0">
              <a:lnSpc>
                <a:spcPct val="100000"/>
              </a:lnSpc>
              <a:spcBef>
                <a:spcPts val="0"/>
              </a:spcBef>
              <a:spcAft>
                <a:spcPts val="0"/>
              </a:spcAft>
              <a:buClr>
                <a:schemeClr val="lt1"/>
              </a:buClr>
              <a:buSzPts val="3600"/>
              <a:buFont typeface="Calibri"/>
              <a:buNone/>
            </a:pPr>
            <a:r>
              <a:rPr lang="en-US" sz="3600" b="0" i="0" u="none" strike="noStrike" cap="none">
                <a:solidFill>
                  <a:schemeClr val="lt1"/>
                </a:solidFill>
                <a:latin typeface="Calibri"/>
                <a:ea typeface="Calibri"/>
                <a:cs typeface="Calibri"/>
                <a:sym typeface="Calibri"/>
              </a:rPr>
              <a:t>Temas básicos</a:t>
            </a:r>
            <a:r>
              <a:rPr lang="en-US" sz="1800" b="0" i="0" u="none" strike="noStrike" cap="none">
                <a:solidFill>
                  <a:schemeClr val="lt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68" name="Google Shape;68;p2"/>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e Homologação das Bases</a:t>
            </a:r>
            <a:endParaRPr sz="1400" b="0" i="0" u="none" strike="noStrike" cap="none">
              <a:solidFill>
                <a:srgbClr val="000000"/>
              </a:solidFill>
              <a:latin typeface="Arial"/>
              <a:ea typeface="Arial"/>
              <a:cs typeface="Arial"/>
              <a:sym typeface="Arial"/>
            </a:endParaRPr>
          </a:p>
        </p:txBody>
      </p:sp>
      <p:sp>
        <p:nvSpPr>
          <p:cNvPr id="69" name="Google Shape;69;p2"/>
          <p:cNvSpPr txBox="1"/>
          <p:nvPr/>
        </p:nvSpPr>
        <p:spPr>
          <a:xfrm>
            <a:off x="3625850" y="700087"/>
            <a:ext cx="2614612" cy="522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70" name="Google Shape;70;p2"/>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71" name="Google Shape;71;p2" descr="Desenho com traços pretos&#10;&#10;Descrição gerada automaticamente com confiança média"/>
          <p:cNvPicPr preferRelativeResize="0"/>
          <p:nvPr/>
        </p:nvPicPr>
        <p:blipFill rotWithShape="1">
          <a:blip r:embed="rId6">
            <a:alphaModFix/>
          </a:blip>
          <a:srcRect/>
          <a:stretch/>
        </p:blipFill>
        <p:spPr>
          <a:xfrm>
            <a:off x="403225" y="287337"/>
            <a:ext cx="2379662" cy="687387"/>
          </a:xfrm>
          <a:prstGeom prst="rect">
            <a:avLst/>
          </a:prstGeom>
          <a:noFill/>
          <a:ln>
            <a:noFill/>
          </a:ln>
        </p:spPr>
      </p:pic>
      <p:sp>
        <p:nvSpPr>
          <p:cNvPr id="72" name="Google Shape;72;p2"/>
          <p:cNvSpPr txBox="1"/>
          <p:nvPr/>
        </p:nvSpPr>
        <p:spPr>
          <a:xfrm>
            <a:off x="317437" y="2954337"/>
            <a:ext cx="6231000" cy="193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2F2F2"/>
              </a:buClr>
              <a:buSzPts val="2400"/>
              <a:buFont typeface="Calibri"/>
              <a:buNone/>
            </a:pPr>
            <a:r>
              <a:rPr lang="en-US" sz="2400" b="1" i="0" u="none" strike="noStrike" cap="none">
                <a:solidFill>
                  <a:srgbClr val="F2F2F2"/>
                </a:solidFill>
                <a:latin typeface="Calibri"/>
                <a:ea typeface="Calibri"/>
                <a:cs typeface="Calibri"/>
                <a:sym typeface="Calibri"/>
              </a:rPr>
              <a:t>Hidrografia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2F2F2"/>
              </a:buClr>
              <a:buSzPts val="2400"/>
              <a:buFont typeface="Calibri"/>
              <a:buNone/>
            </a:pPr>
            <a:r>
              <a:rPr lang="en-US" sz="2400" b="1" i="0" u="none" strike="noStrike" cap="none">
                <a:solidFill>
                  <a:srgbClr val="F2F2F2"/>
                </a:solidFill>
                <a:latin typeface="Calibri"/>
                <a:ea typeface="Calibri"/>
                <a:cs typeface="Calibri"/>
                <a:sym typeface="Calibri"/>
              </a:rPr>
              <a:t>AVN – Área de vegetação nativa </a:t>
            </a:r>
            <a:endParaRPr sz="2400" b="1" i="0" u="none" strike="noStrike" cap="none">
              <a:solidFill>
                <a:srgbClr val="F2F2F2"/>
              </a:solidFill>
              <a:latin typeface="Calibri"/>
              <a:ea typeface="Calibri"/>
              <a:cs typeface="Calibri"/>
              <a:sym typeface="Calibri"/>
            </a:endParaRPr>
          </a:p>
          <a:p>
            <a:pPr marL="0" marR="0" lvl="0" indent="0" algn="l" rtl="0">
              <a:lnSpc>
                <a:spcPct val="100000"/>
              </a:lnSpc>
              <a:spcBef>
                <a:spcPts val="0"/>
              </a:spcBef>
              <a:spcAft>
                <a:spcPts val="0"/>
              </a:spcAft>
              <a:buClr>
                <a:srgbClr val="F2F2F2"/>
              </a:buClr>
              <a:buSzPts val="2400"/>
              <a:buFont typeface="Calibri"/>
              <a:buNone/>
            </a:pPr>
            <a:r>
              <a:rPr lang="en-US" sz="2400" b="1" i="0" u="none" strike="noStrike" cap="none">
                <a:solidFill>
                  <a:srgbClr val="F2F2F2"/>
                </a:solidFill>
                <a:latin typeface="Calibri"/>
                <a:ea typeface="Calibri"/>
                <a:cs typeface="Calibri"/>
                <a:sym typeface="Calibri"/>
              </a:rPr>
              <a:t>AUAS – Área de Uso alternativo do solo</a:t>
            </a:r>
            <a:endParaRPr sz="2400" b="1" i="0" u="none" strike="noStrike" cap="none">
              <a:solidFill>
                <a:srgbClr val="F2F2F2"/>
              </a:solidFill>
              <a:latin typeface="Calibri"/>
              <a:ea typeface="Calibri"/>
              <a:cs typeface="Calibri"/>
              <a:sym typeface="Calibri"/>
            </a:endParaRPr>
          </a:p>
          <a:p>
            <a:pPr marL="0" marR="0" lvl="0" indent="0" algn="l" rtl="0">
              <a:lnSpc>
                <a:spcPct val="100000"/>
              </a:lnSpc>
              <a:spcBef>
                <a:spcPts val="0"/>
              </a:spcBef>
              <a:spcAft>
                <a:spcPts val="0"/>
              </a:spcAft>
              <a:buClr>
                <a:srgbClr val="F2F2F2"/>
              </a:buClr>
              <a:buSzPts val="2400"/>
              <a:buFont typeface="Calibri"/>
              <a:buNone/>
            </a:pPr>
            <a:r>
              <a:rPr lang="en-US" sz="2400" b="1" i="0" u="none" strike="noStrike" cap="none">
                <a:solidFill>
                  <a:srgbClr val="F2F2F2"/>
                </a:solidFill>
                <a:latin typeface="Calibri"/>
                <a:ea typeface="Calibri"/>
                <a:cs typeface="Calibri"/>
                <a:sym typeface="Calibri"/>
              </a:rPr>
              <a:t>Veredas</a:t>
            </a:r>
            <a:endParaRPr sz="2400" b="1" i="0" u="none" strike="noStrike" cap="none">
              <a:solidFill>
                <a:srgbClr val="F2F2F2"/>
              </a:solidFill>
              <a:latin typeface="Calibri"/>
              <a:ea typeface="Calibri"/>
              <a:cs typeface="Calibri"/>
              <a:sym typeface="Calibri"/>
            </a:endParaRPr>
          </a:p>
          <a:p>
            <a:pPr marL="0" marR="0" lvl="0" indent="0" algn="l" rtl="0">
              <a:lnSpc>
                <a:spcPct val="100000"/>
              </a:lnSpc>
              <a:spcBef>
                <a:spcPts val="0"/>
              </a:spcBef>
              <a:spcAft>
                <a:spcPts val="0"/>
              </a:spcAft>
              <a:buClr>
                <a:srgbClr val="F2F2F2"/>
              </a:buClr>
              <a:buSzPts val="2400"/>
              <a:buFont typeface="Calibri"/>
              <a:buNone/>
            </a:pPr>
            <a:r>
              <a:rPr lang="en-US" sz="2400" b="1" i="0" u="none" strike="noStrike" cap="none">
                <a:solidFill>
                  <a:srgbClr val="F2F2F2"/>
                </a:solidFill>
                <a:latin typeface="Calibri"/>
                <a:ea typeface="Calibri"/>
                <a:cs typeface="Calibri"/>
                <a:sym typeface="Calibri"/>
              </a:rPr>
              <a:t>Área Consolidada</a:t>
            </a:r>
            <a:endParaRPr sz="2400" b="1" i="0" u="none" strike="noStrike" cap="none">
              <a:solidFill>
                <a:srgbClr val="F2F2F2"/>
              </a:solidFill>
              <a:latin typeface="Calibri"/>
              <a:ea typeface="Calibri"/>
              <a:cs typeface="Calibri"/>
              <a:sym typeface="Calibri"/>
            </a:endParaRPr>
          </a:p>
        </p:txBody>
      </p:sp>
      <p:sp>
        <p:nvSpPr>
          <p:cNvPr id="73" name="Google Shape;73;p2"/>
          <p:cNvSpPr txBox="1"/>
          <p:nvPr/>
        </p:nvSpPr>
        <p:spPr>
          <a:xfrm>
            <a:off x="6548437" y="5049837"/>
            <a:ext cx="6232525"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http://www.sema.mt.gov.br/site/index.php/notas-tecnicas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7"/>
          <p:cNvSpPr txBox="1"/>
          <p:nvPr/>
        </p:nvSpPr>
        <p:spPr>
          <a:xfrm>
            <a:off x="-2092325" y="1158875"/>
            <a:ext cx="6019800"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Exemplos</a:t>
            </a:r>
            <a:endParaRPr sz="1400" b="0" i="0" u="none" strike="noStrike" cap="none">
              <a:solidFill>
                <a:srgbClr val="000000"/>
              </a:solidFill>
              <a:latin typeface="Arial"/>
              <a:ea typeface="Arial"/>
              <a:cs typeface="Arial"/>
              <a:sym typeface="Arial"/>
            </a:endParaRPr>
          </a:p>
        </p:txBody>
      </p:sp>
      <p:sp>
        <p:nvSpPr>
          <p:cNvPr id="265" name="Google Shape;265;p17"/>
          <p:cNvSpPr txBox="1"/>
          <p:nvPr/>
        </p:nvSpPr>
        <p:spPr>
          <a:xfrm>
            <a:off x="3625850" y="700087"/>
            <a:ext cx="2614612" cy="522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266" name="Google Shape;266;p17"/>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267" name="Google Shape;267;p17" descr="Desenho com traços pretos&#10;&#10;Descrição gerada automaticamente com confiança média"/>
          <p:cNvPicPr preferRelativeResize="0"/>
          <p:nvPr/>
        </p:nvPicPr>
        <p:blipFill rotWithShape="1">
          <a:blip r:embed="rId3">
            <a:alphaModFix/>
          </a:blip>
          <a:srcRect/>
          <a:stretch/>
        </p:blipFill>
        <p:spPr>
          <a:xfrm>
            <a:off x="403225" y="287337"/>
            <a:ext cx="2379662" cy="687387"/>
          </a:xfrm>
          <a:prstGeom prst="rect">
            <a:avLst/>
          </a:prstGeom>
          <a:noFill/>
          <a:ln>
            <a:noFill/>
          </a:ln>
        </p:spPr>
      </p:pic>
      <p:sp>
        <p:nvSpPr>
          <p:cNvPr id="268" name="Google Shape;268;p17"/>
          <p:cNvSpPr txBox="1"/>
          <p:nvPr/>
        </p:nvSpPr>
        <p:spPr>
          <a:xfrm>
            <a:off x="153987" y="1063625"/>
            <a:ext cx="6548437" cy="7381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Hidrografia degradada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por remoção da AVN</a:t>
            </a:r>
            <a:endParaRPr sz="1400" b="0" i="0" u="none" strike="noStrike" cap="none">
              <a:solidFill>
                <a:srgbClr val="000000"/>
              </a:solidFill>
              <a:latin typeface="Arial"/>
              <a:ea typeface="Arial"/>
              <a:cs typeface="Arial"/>
              <a:sym typeface="Arial"/>
            </a:endParaRPr>
          </a:p>
        </p:txBody>
      </p:sp>
      <p:pic>
        <p:nvPicPr>
          <p:cNvPr id="269" name="Google Shape;269;p17"/>
          <p:cNvPicPr preferRelativeResize="0"/>
          <p:nvPr/>
        </p:nvPicPr>
        <p:blipFill rotWithShape="1">
          <a:blip r:embed="rId4">
            <a:alphaModFix/>
          </a:blip>
          <a:srcRect/>
          <a:stretch/>
        </p:blipFill>
        <p:spPr>
          <a:xfrm>
            <a:off x="528637" y="1709737"/>
            <a:ext cx="4962525" cy="4775200"/>
          </a:xfrm>
          <a:prstGeom prst="rect">
            <a:avLst/>
          </a:prstGeom>
          <a:noFill/>
          <a:ln>
            <a:noFill/>
          </a:ln>
        </p:spPr>
      </p:pic>
      <p:pic>
        <p:nvPicPr>
          <p:cNvPr id="270" name="Google Shape;270;p17"/>
          <p:cNvPicPr preferRelativeResize="0"/>
          <p:nvPr/>
        </p:nvPicPr>
        <p:blipFill rotWithShape="1">
          <a:blip r:embed="rId5">
            <a:alphaModFix/>
          </a:blip>
          <a:srcRect/>
          <a:stretch/>
        </p:blipFill>
        <p:spPr>
          <a:xfrm>
            <a:off x="6456362" y="1544637"/>
            <a:ext cx="5121275" cy="5113337"/>
          </a:xfrm>
          <a:prstGeom prst="rect">
            <a:avLst/>
          </a:prstGeom>
          <a:noFill/>
          <a:ln>
            <a:noFill/>
          </a:ln>
        </p:spPr>
      </p:pic>
      <p:sp>
        <p:nvSpPr>
          <p:cNvPr id="271" name="Google Shape;271;p17"/>
          <p:cNvSpPr txBox="1"/>
          <p:nvPr/>
        </p:nvSpPr>
        <p:spPr>
          <a:xfrm>
            <a:off x="6618287" y="417512"/>
            <a:ext cx="5310187" cy="6461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Hidrografia em áreas de AVN com deslocamento e vetorização além do correto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Google Shape;276;g383b794f5d8_0_16"/>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277" name="Google Shape;277;g383b794f5d8_0_16"/>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Critérios de Mapeamento de Hidrografia</a:t>
            </a:r>
            <a:endParaRPr sz="1400" b="0" i="0" u="none" strike="noStrike" cap="none">
              <a:solidFill>
                <a:srgbClr val="000000"/>
              </a:solidFill>
              <a:latin typeface="Arial"/>
              <a:ea typeface="Arial"/>
              <a:cs typeface="Arial"/>
              <a:sym typeface="Arial"/>
            </a:endParaRPr>
          </a:p>
        </p:txBody>
      </p:sp>
      <p:sp>
        <p:nvSpPr>
          <p:cNvPr id="278" name="Google Shape;278;g383b794f5d8_0_16"/>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279" name="Google Shape;279;g383b794f5d8_0_16"/>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280" name="Google Shape;280;g383b794f5d8_0_16"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281" name="Google Shape;281;g383b794f5d8_0_16"/>
          <p:cNvSpPr txBox="1"/>
          <p:nvPr/>
        </p:nvSpPr>
        <p:spPr>
          <a:xfrm>
            <a:off x="0" y="1766275"/>
            <a:ext cx="6311400" cy="3140100"/>
          </a:xfrm>
          <a:prstGeom prst="rect">
            <a:avLst/>
          </a:prstGeom>
          <a:noFill/>
          <a:ln>
            <a:noFill/>
          </a:ln>
        </p:spPr>
        <p:txBody>
          <a:bodyPr spcFirstLastPara="1" wrap="square" lIns="91425" tIns="91425" rIns="91425" bIns="91425" anchor="t" anchorCtr="0">
            <a:spAutoFit/>
          </a:bodyPr>
          <a:lstStyle/>
          <a:p>
            <a:pPr marL="457200" marR="0" lvl="0" indent="-317500" algn="just" rtl="0">
              <a:lnSpc>
                <a:spcPct val="150000"/>
              </a:lnSpc>
              <a:spcBef>
                <a:spcPts val="1200"/>
              </a:spcBef>
              <a:spcAft>
                <a:spcPts val="0"/>
              </a:spcAft>
              <a:buClr>
                <a:schemeClr val="lt1"/>
              </a:buClr>
              <a:buSzPts val="1400"/>
              <a:buFont typeface="Arial"/>
              <a:buAutoNum type="arabicPeriod"/>
            </a:pPr>
            <a:r>
              <a:rPr lang="en-US" sz="1400" b="1" i="0" u="none" strike="noStrike" cap="none">
                <a:solidFill>
                  <a:schemeClr val="lt1"/>
                </a:solidFill>
                <a:latin typeface="Arial"/>
                <a:ea typeface="Arial"/>
                <a:cs typeface="Arial"/>
                <a:sym typeface="Arial"/>
              </a:rPr>
              <a:t>Cursos d’água com sulcos visíveis, conectividade e continuidade dentro série histórica.</a:t>
            </a:r>
            <a:endParaRPr sz="1400" b="1" i="0" u="none" strike="noStrike" cap="none">
              <a:solidFill>
                <a:schemeClr val="lt1"/>
              </a:solidFill>
              <a:latin typeface="Arial"/>
              <a:ea typeface="Arial"/>
              <a:cs typeface="Arial"/>
              <a:sym typeface="Arial"/>
            </a:endParaRPr>
          </a:p>
          <a:p>
            <a:pPr marL="0" marR="0" lvl="0" indent="540000" algn="just" rtl="0">
              <a:lnSpc>
                <a:spcPct val="150000"/>
              </a:lnSpc>
              <a:spcBef>
                <a:spcPts val="120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Geralmente uma hidrografia apresentará presença de </a:t>
            </a:r>
            <a:r>
              <a:rPr lang="en-US" sz="1400" b="0" i="0" u="none" strike="noStrike" cap="none">
                <a:solidFill>
                  <a:srgbClr val="FFFF00"/>
                </a:solidFill>
                <a:latin typeface="Arial"/>
                <a:ea typeface="Arial"/>
                <a:cs typeface="Arial"/>
                <a:sym typeface="Arial"/>
              </a:rPr>
              <a:t>traçados de vegetação, indícios de passagem de água, como sulcos, umidade latente e histórica</a:t>
            </a:r>
            <a:r>
              <a:rPr lang="en-US" sz="1400" b="0" i="0" u="none" strike="noStrike" cap="none">
                <a:solidFill>
                  <a:schemeClr val="lt1"/>
                </a:solidFill>
                <a:latin typeface="Arial"/>
                <a:ea typeface="Arial"/>
                <a:cs typeface="Arial"/>
                <a:sym typeface="Arial"/>
              </a:rPr>
              <a:t>, principalmente nas imagens de altíssima resolução. </a:t>
            </a:r>
            <a:endParaRPr sz="1400" b="0" i="0" u="none" strike="noStrike" cap="none">
              <a:solidFill>
                <a:schemeClr val="lt1"/>
              </a:solidFill>
              <a:latin typeface="Arial"/>
              <a:ea typeface="Arial"/>
              <a:cs typeface="Arial"/>
              <a:sym typeface="Arial"/>
            </a:endParaRPr>
          </a:p>
          <a:p>
            <a:pPr marL="0" marR="0" lvl="0" indent="540000" algn="just" rtl="0">
              <a:lnSpc>
                <a:spcPct val="15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Determina-se a nascente no início do curso d'água, e a partir disso verificar o trecho até a drenagem da próxima ordem. </a:t>
            </a:r>
            <a:endParaRPr sz="1400" b="0" i="0" u="none" strike="noStrike" cap="none">
              <a:solidFill>
                <a:schemeClr val="lt1"/>
              </a:solidFill>
              <a:latin typeface="Arial"/>
              <a:ea typeface="Arial"/>
              <a:cs typeface="Arial"/>
              <a:sym typeface="Arial"/>
            </a:endParaRPr>
          </a:p>
          <a:p>
            <a:pPr marL="0" marR="0" lvl="0" indent="540000" algn="just" rtl="0">
              <a:lnSpc>
                <a:spcPct val="15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Possuindo dentro da série histórica: a) Continuidade; b) Sulco; c) Conectividade; d) Confluência; e) Relevo compatível.</a:t>
            </a:r>
            <a:endParaRPr sz="1400" b="0" i="0" u="none" strike="noStrike" cap="none">
              <a:solidFill>
                <a:schemeClr val="lt1"/>
              </a:solidFill>
              <a:latin typeface="Arial"/>
              <a:ea typeface="Arial"/>
              <a:cs typeface="Arial"/>
              <a:sym typeface="Arial"/>
            </a:endParaRPr>
          </a:p>
        </p:txBody>
      </p:sp>
      <p:pic>
        <p:nvPicPr>
          <p:cNvPr id="282" name="Google Shape;282;g383b794f5d8_0_16"/>
          <p:cNvPicPr preferRelativeResize="0"/>
          <p:nvPr/>
        </p:nvPicPr>
        <p:blipFill rotWithShape="1">
          <a:blip r:embed="rId5">
            <a:alphaModFix/>
          </a:blip>
          <a:srcRect/>
          <a:stretch/>
        </p:blipFill>
        <p:spPr>
          <a:xfrm>
            <a:off x="6616200" y="2156800"/>
            <a:ext cx="5575800" cy="326707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g383b794f5d8_0_8"/>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288" name="Google Shape;288;g383b794f5d8_0_8"/>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289" name="Google Shape;289;g383b794f5d8_0_8"/>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290" name="Google Shape;290;g383b794f5d8_0_8"/>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291" name="Google Shape;291;g383b794f5d8_0_8"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pic>
        <p:nvPicPr>
          <p:cNvPr id="292" name="Google Shape;292;g383b794f5d8_0_8"/>
          <p:cNvPicPr preferRelativeResize="0"/>
          <p:nvPr/>
        </p:nvPicPr>
        <p:blipFill rotWithShape="1">
          <a:blip r:embed="rId5">
            <a:alphaModFix/>
          </a:blip>
          <a:srcRect/>
          <a:stretch/>
        </p:blipFill>
        <p:spPr>
          <a:xfrm>
            <a:off x="6505575" y="1806962"/>
            <a:ext cx="5686425" cy="3629025"/>
          </a:xfrm>
          <a:prstGeom prst="rect">
            <a:avLst/>
          </a:prstGeom>
          <a:noFill/>
          <a:ln>
            <a:noFill/>
          </a:ln>
        </p:spPr>
      </p:pic>
      <p:sp>
        <p:nvSpPr>
          <p:cNvPr id="293" name="Google Shape;293;g383b794f5d8_0_8"/>
          <p:cNvSpPr txBox="1"/>
          <p:nvPr/>
        </p:nvSpPr>
        <p:spPr>
          <a:xfrm>
            <a:off x="168950" y="2107100"/>
            <a:ext cx="6019800" cy="4002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200"/>
              </a:spcBef>
              <a:spcAft>
                <a:spcPts val="1200"/>
              </a:spcAft>
              <a:buClr>
                <a:srgbClr val="000000"/>
              </a:buClr>
              <a:buSzPts val="1400"/>
              <a:buFont typeface="Arial"/>
              <a:buNone/>
            </a:pPr>
            <a:r>
              <a:rPr lang="en-US" sz="1400" b="1" i="0" u="none" strike="noStrike" cap="none">
                <a:solidFill>
                  <a:schemeClr val="lt1"/>
                </a:solidFill>
                <a:latin typeface="Arial"/>
                <a:ea typeface="Arial"/>
                <a:cs typeface="Arial"/>
                <a:sym typeface="Arial"/>
              </a:rPr>
              <a:t>2. Cursos intermitentes e perenes com água visível e traço contínuo</a:t>
            </a:r>
            <a:r>
              <a:rPr lang="en-US" sz="1200" b="1" i="0" u="none" strike="noStrike" cap="none">
                <a:solidFill>
                  <a:schemeClr val="lt1"/>
                </a:solidFill>
                <a:latin typeface="Arial"/>
                <a:ea typeface="Arial"/>
                <a:cs typeface="Arial"/>
                <a:sym typeface="Arial"/>
              </a:rPr>
              <a:t>.</a:t>
            </a: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g383b794f5d8_0_0"/>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299" name="Google Shape;299;g383b794f5d8_0_0"/>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300" name="Google Shape;300;g383b794f5d8_0_0"/>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301" name="Google Shape;301;g383b794f5d8_0_0"/>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302" name="Google Shape;302;g383b794f5d8_0_0"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pic>
        <p:nvPicPr>
          <p:cNvPr id="303" name="Google Shape;303;g383b794f5d8_0_0"/>
          <p:cNvPicPr preferRelativeResize="0"/>
          <p:nvPr/>
        </p:nvPicPr>
        <p:blipFill rotWithShape="1">
          <a:blip r:embed="rId5">
            <a:alphaModFix/>
          </a:blip>
          <a:srcRect/>
          <a:stretch/>
        </p:blipFill>
        <p:spPr>
          <a:xfrm>
            <a:off x="6691450" y="67612"/>
            <a:ext cx="5238750" cy="4133850"/>
          </a:xfrm>
          <a:prstGeom prst="rect">
            <a:avLst/>
          </a:prstGeom>
          <a:noFill/>
          <a:ln>
            <a:noFill/>
          </a:ln>
        </p:spPr>
      </p:pic>
      <p:pic>
        <p:nvPicPr>
          <p:cNvPr id="304" name="Google Shape;304;g383b794f5d8_0_0"/>
          <p:cNvPicPr preferRelativeResize="0"/>
          <p:nvPr/>
        </p:nvPicPr>
        <p:blipFill rotWithShape="1">
          <a:blip r:embed="rId6">
            <a:alphaModFix/>
          </a:blip>
          <a:srcRect/>
          <a:stretch/>
        </p:blipFill>
        <p:spPr>
          <a:xfrm>
            <a:off x="7619999" y="4201450"/>
            <a:ext cx="3783675" cy="2924275"/>
          </a:xfrm>
          <a:prstGeom prst="rect">
            <a:avLst/>
          </a:prstGeom>
          <a:noFill/>
          <a:ln>
            <a:noFill/>
          </a:ln>
        </p:spPr>
      </p:pic>
      <p:sp>
        <p:nvSpPr>
          <p:cNvPr id="305" name="Google Shape;305;g383b794f5d8_0_0"/>
          <p:cNvSpPr txBox="1"/>
          <p:nvPr/>
        </p:nvSpPr>
        <p:spPr>
          <a:xfrm>
            <a:off x="403225" y="1766275"/>
            <a:ext cx="5121900" cy="4455000"/>
          </a:xfrm>
          <a:prstGeom prst="rect">
            <a:avLst/>
          </a:prstGeom>
          <a:noFill/>
          <a:ln>
            <a:noFill/>
          </a:ln>
        </p:spPr>
        <p:txBody>
          <a:bodyPr spcFirstLastPara="1" wrap="square" lIns="135775" tIns="135775" rIns="135775" bIns="13577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3 .Grota bem definida com vegetação e relevo condizente com o caminhamento da hidrografia.</a:t>
            </a:r>
            <a:endParaRPr sz="16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 </a:t>
            </a:r>
            <a:endParaRPr sz="16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Arial"/>
                <a:ea typeface="Arial"/>
                <a:cs typeface="Arial"/>
                <a:sym typeface="Arial"/>
              </a:rPr>
              <a:t>As Grotas com surgência de água subterrânea, </a:t>
            </a:r>
            <a:r>
              <a:rPr lang="en-US" sz="1400" b="0" i="0" u="none" strike="noStrike" cap="none">
                <a:solidFill>
                  <a:schemeClr val="lt1"/>
                </a:solidFill>
                <a:latin typeface="Arial"/>
                <a:ea typeface="Arial"/>
                <a:cs typeface="Arial"/>
                <a:sym typeface="Arial"/>
              </a:rPr>
              <a:t>associam-se a reentrâncias mais encaixadas no relevo, também em áreas de declividade. </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O processo de evolução não se restringe à erosão superficial, mas envolve a contribuição do lençol freático, que aflora na superfície. </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A presença da água por maior tempo permite a evolução da vegetação, que nestes casos se torna um elemento decisivo para o mapeamento das hidrografias.</a:t>
            </a: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g383b794f5d8_0_71"/>
          <p:cNvSpPr txBox="1"/>
          <p:nvPr/>
        </p:nvSpPr>
        <p:spPr>
          <a:xfrm>
            <a:off x="927650" y="1772475"/>
            <a:ext cx="3462300" cy="2451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Checagem de Campo em Nova Xavantina</a:t>
            </a:r>
            <a:endParaRPr sz="2800" b="0" i="0" u="none" strike="noStrike" cap="none">
              <a:solidFill>
                <a:schemeClr val="lt1"/>
              </a:solidFill>
              <a:latin typeface="Calibri"/>
              <a:ea typeface="Calibri"/>
              <a:cs typeface="Calibri"/>
              <a:sym typeface="Calibri"/>
            </a:endParaRPr>
          </a:p>
        </p:txBody>
      </p:sp>
      <p:pic>
        <p:nvPicPr>
          <p:cNvPr id="311" name="Google Shape;311;g383b794f5d8_0_71" title="DJI_0008.JPG"/>
          <p:cNvPicPr preferRelativeResize="0"/>
          <p:nvPr/>
        </p:nvPicPr>
        <p:blipFill rotWithShape="1">
          <a:blip r:embed="rId3">
            <a:alphaModFix/>
          </a:blip>
          <a:srcRect/>
          <a:stretch/>
        </p:blipFill>
        <p:spPr>
          <a:xfrm>
            <a:off x="4515250" y="118844"/>
            <a:ext cx="7497329" cy="5622996"/>
          </a:xfrm>
          <a:prstGeom prst="rect">
            <a:avLst/>
          </a:prstGeom>
          <a:noFill/>
          <a:ln>
            <a:noFill/>
          </a:ln>
        </p:spPr>
      </p:pic>
      <p:sp>
        <p:nvSpPr>
          <p:cNvPr id="312" name="Google Shape;312;g383b794f5d8_0_71"/>
          <p:cNvSpPr/>
          <p:nvPr/>
        </p:nvSpPr>
        <p:spPr>
          <a:xfrm>
            <a:off x="4430783" y="2106575"/>
            <a:ext cx="3242150" cy="1783400"/>
          </a:xfrm>
          <a:custGeom>
            <a:avLst/>
            <a:gdLst/>
            <a:ahLst/>
            <a:cxnLst/>
            <a:rect l="l" t="t" r="r" b="b"/>
            <a:pathLst>
              <a:path w="129686" h="71336" extrusionOk="0">
                <a:moveTo>
                  <a:pt x="129378" y="0"/>
                </a:moveTo>
                <a:cubicBezTo>
                  <a:pt x="130385" y="8064"/>
                  <a:pt x="128265" y="17058"/>
                  <a:pt x="123541" y="23671"/>
                </a:cubicBezTo>
                <a:cubicBezTo>
                  <a:pt x="119252" y="29674"/>
                  <a:pt x="111063" y="31550"/>
                  <a:pt x="104735" y="35344"/>
                </a:cubicBezTo>
                <a:cubicBezTo>
                  <a:pt x="98381" y="39154"/>
                  <a:pt x="91614" y="42878"/>
                  <a:pt x="84307" y="44099"/>
                </a:cubicBezTo>
                <a:cubicBezTo>
                  <a:pt x="71529" y="46234"/>
                  <a:pt x="58071" y="46093"/>
                  <a:pt x="46044" y="50908"/>
                </a:cubicBezTo>
                <a:cubicBezTo>
                  <a:pt x="38818" y="53801"/>
                  <a:pt x="32194" y="58067"/>
                  <a:pt x="24968" y="60960"/>
                </a:cubicBezTo>
                <a:cubicBezTo>
                  <a:pt x="16601" y="64310"/>
                  <a:pt x="6378" y="64968"/>
                  <a:pt x="0" y="71336"/>
                </a:cubicBezTo>
              </a:path>
            </a:pathLst>
          </a:custGeom>
          <a:noFill/>
          <a:ln w="2222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13" name="Google Shape;313;g383b794f5d8_0_71"/>
          <p:cNvCxnSpPr/>
          <p:nvPr/>
        </p:nvCxnSpPr>
        <p:spPr>
          <a:xfrm>
            <a:off x="10392375" y="2083350"/>
            <a:ext cx="421500" cy="219000"/>
          </a:xfrm>
          <a:prstGeom prst="straightConnector1">
            <a:avLst/>
          </a:prstGeom>
          <a:noFill/>
          <a:ln w="9525" cap="flat" cmpd="sng">
            <a:solidFill>
              <a:srgbClr val="FF0000"/>
            </a:solidFill>
            <a:prstDash val="solid"/>
            <a:round/>
            <a:headEnd type="none" w="sm" len="sm"/>
            <a:tailEnd type="triangle" w="med" len="med"/>
          </a:ln>
        </p:spPr>
      </p:cxnSp>
      <p:sp>
        <p:nvSpPr>
          <p:cNvPr id="314" name="Google Shape;314;g383b794f5d8_0_71"/>
          <p:cNvSpPr txBox="1"/>
          <p:nvPr/>
        </p:nvSpPr>
        <p:spPr>
          <a:xfrm>
            <a:off x="8560350" y="1772475"/>
            <a:ext cx="2472300" cy="36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Cabeceira seca - Ravina</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315" name="Google Shape;315;g383b794f5d8_0_71"/>
          <p:cNvSpPr txBox="1"/>
          <p:nvPr/>
        </p:nvSpPr>
        <p:spPr>
          <a:xfrm>
            <a:off x="6348246" y="1810206"/>
            <a:ext cx="1013400" cy="36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Grota</a:t>
            </a:r>
            <a:endParaRPr sz="2000" b="0" i="0" u="none" strike="noStrike" cap="none">
              <a:solidFill>
                <a:schemeClr val="dk1"/>
              </a:solidFill>
              <a:latin typeface="Calibri"/>
              <a:ea typeface="Calibri"/>
              <a:cs typeface="Calibri"/>
              <a:sym typeface="Calibri"/>
            </a:endParaRPr>
          </a:p>
        </p:txBody>
      </p:sp>
      <p:cxnSp>
        <p:nvCxnSpPr>
          <p:cNvPr id="316" name="Google Shape;316;g383b794f5d8_0_71"/>
          <p:cNvCxnSpPr/>
          <p:nvPr/>
        </p:nvCxnSpPr>
        <p:spPr>
          <a:xfrm>
            <a:off x="7109392" y="2302350"/>
            <a:ext cx="392621" cy="224540"/>
          </a:xfrm>
          <a:prstGeom prst="straightConnector1">
            <a:avLst/>
          </a:prstGeom>
          <a:noFill/>
          <a:ln w="9525" cap="flat" cmpd="sng">
            <a:solidFill>
              <a:srgbClr val="F8D51E"/>
            </a:solidFill>
            <a:prstDash val="solid"/>
            <a:round/>
            <a:headEnd type="none" w="sm" len="sm"/>
            <a:tailEnd type="triangle"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g383b794f5d8_0_95"/>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322" name="Google Shape;322;g383b794f5d8_0_95"/>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323" name="Google Shape;323;g383b794f5d8_0_95"/>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324" name="Google Shape;324;g383b794f5d8_0_95"/>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325" name="Google Shape;325;g383b794f5d8_0_95"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326" name="Google Shape;326;g383b794f5d8_0_95"/>
          <p:cNvSpPr txBox="1"/>
          <p:nvPr/>
        </p:nvSpPr>
        <p:spPr>
          <a:xfrm>
            <a:off x="192450" y="1971275"/>
            <a:ext cx="5926800" cy="4447341"/>
          </a:xfrm>
          <a:prstGeom prst="rect">
            <a:avLst/>
          </a:prstGeom>
          <a:noFill/>
          <a:ln>
            <a:noFill/>
          </a:ln>
        </p:spPr>
        <p:txBody>
          <a:bodyPr spcFirstLastPara="1" wrap="square" lIns="91425" tIns="91425" rIns="91425" bIns="91425" anchor="t" anchorCtr="0">
            <a:spAutoFit/>
          </a:bodyPr>
          <a:lstStyle/>
          <a:p>
            <a:pPr marL="457200" marR="0" lvl="0" indent="-330200" algn="just" rtl="0">
              <a:lnSpc>
                <a:spcPct val="150000"/>
              </a:lnSpc>
              <a:spcBef>
                <a:spcPts val="1200"/>
              </a:spcBef>
              <a:spcAft>
                <a:spcPts val="0"/>
              </a:spcAft>
              <a:buClr>
                <a:schemeClr val="lt1"/>
              </a:buClr>
              <a:buSzPts val="1600"/>
              <a:buFont typeface="Arial"/>
              <a:buAutoNum type="arabicPeriod"/>
            </a:pPr>
            <a:r>
              <a:rPr lang="en-US" sz="1600" b="1" i="0" u="none" strike="noStrike" cap="none">
                <a:solidFill>
                  <a:schemeClr val="lt1"/>
                </a:solidFill>
                <a:latin typeface="Arial"/>
                <a:ea typeface="Arial"/>
                <a:cs typeface="Arial"/>
                <a:sym typeface="Arial"/>
              </a:rPr>
              <a:t>Hidrografias com traçado visível, mesmo sem vegetação marginal, se houver sulco e umidade latente.</a:t>
            </a:r>
            <a:endParaRPr sz="1600" b="1" i="0" u="none" strike="noStrike" cap="none">
              <a:solidFill>
                <a:schemeClr val="lt1"/>
              </a:solidFill>
              <a:latin typeface="Arial"/>
              <a:ea typeface="Arial"/>
              <a:cs typeface="Arial"/>
              <a:sym typeface="Arial"/>
            </a:endParaRPr>
          </a:p>
          <a:p>
            <a:pPr marL="0" marR="0" lvl="0" indent="540000" algn="just" rtl="0">
              <a:lnSpc>
                <a:spcPct val="150000"/>
              </a:lnSpc>
              <a:spcBef>
                <a:spcPts val="120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Para averiguar e inserir hidrografias, quando houver </a:t>
            </a:r>
            <a:r>
              <a:rPr lang="en-US" sz="1400" b="0" i="0" u="none" strike="noStrike" cap="none">
                <a:solidFill>
                  <a:srgbClr val="FBE67B"/>
                </a:solidFill>
                <a:latin typeface="Arial"/>
                <a:ea typeface="Arial"/>
                <a:cs typeface="Arial"/>
                <a:sym typeface="Arial"/>
              </a:rPr>
              <a:t>Barramentos, presença de pequenos traçados de vegetação, indícios de passagem de água </a:t>
            </a:r>
            <a:r>
              <a:rPr lang="en-US" sz="1400" b="0" i="0" u="none" strike="noStrike" cap="none">
                <a:solidFill>
                  <a:schemeClr val="lt1"/>
                </a:solidFill>
                <a:latin typeface="Arial"/>
                <a:ea typeface="Arial"/>
                <a:cs typeface="Arial"/>
                <a:sym typeface="Arial"/>
              </a:rPr>
              <a:t>(sulcos, umidade latente e histórica, principalmente na altíssima resolução), para determinar nascente, dentro dos parâmetros, verificar se o ponto de início e o trecho até a drenagem da próxima ordem possui dentro da faixa histórica: 1) Continuidade; 2) Sulco; 3) Conectividade; 4) Confluência; e 5) Relevo compatível.</a:t>
            </a:r>
            <a:endParaRPr sz="1400" b="0" i="0" u="none" strike="noStrike" cap="none">
              <a:solidFill>
                <a:schemeClr val="lt1"/>
              </a:solidFill>
              <a:latin typeface="Arial"/>
              <a:ea typeface="Arial"/>
              <a:cs typeface="Arial"/>
              <a:sym typeface="Arial"/>
            </a:endParaRPr>
          </a:p>
          <a:p>
            <a:pPr marL="0" marR="0" lvl="0" indent="0" algn="just" rtl="0">
              <a:lnSpc>
                <a:spcPct val="150000"/>
              </a:lnSpc>
              <a:spcBef>
                <a:spcPts val="1200"/>
              </a:spcBef>
              <a:spcAft>
                <a:spcPts val="1200"/>
              </a:spcAft>
              <a:buClr>
                <a:srgbClr val="000000"/>
              </a:buClr>
              <a:buSzPts val="1200"/>
              <a:buFont typeface="Arial"/>
              <a:buNone/>
            </a:pPr>
            <a:endParaRPr sz="1200" b="1" i="0" u="none" strike="noStrike" cap="none">
              <a:solidFill>
                <a:schemeClr val="lt1"/>
              </a:solidFill>
              <a:latin typeface="Arial"/>
              <a:ea typeface="Arial"/>
              <a:cs typeface="Arial"/>
              <a:sym typeface="Arial"/>
            </a:endParaRPr>
          </a:p>
        </p:txBody>
      </p:sp>
      <p:pic>
        <p:nvPicPr>
          <p:cNvPr id="327" name="Google Shape;327;g383b794f5d8_0_95"/>
          <p:cNvPicPr preferRelativeResize="0"/>
          <p:nvPr/>
        </p:nvPicPr>
        <p:blipFill rotWithShape="1">
          <a:blip r:embed="rId5">
            <a:alphaModFix/>
          </a:blip>
          <a:srcRect/>
          <a:stretch/>
        </p:blipFill>
        <p:spPr>
          <a:xfrm>
            <a:off x="6585475" y="1611288"/>
            <a:ext cx="5606525" cy="36354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pic>
        <p:nvPicPr>
          <p:cNvPr id="332" name="Google Shape;332;g383b794f5d8_0_106"/>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333" name="Google Shape;333;g383b794f5d8_0_106"/>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334" name="Google Shape;334;g383b794f5d8_0_106"/>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335" name="Google Shape;335;g383b794f5d8_0_106"/>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336" name="Google Shape;336;g383b794f5d8_0_106"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337" name="Google Shape;337;g383b794f5d8_0_106"/>
          <p:cNvSpPr txBox="1"/>
          <p:nvPr/>
        </p:nvSpPr>
        <p:spPr>
          <a:xfrm>
            <a:off x="165650" y="2054075"/>
            <a:ext cx="6240300" cy="3263100"/>
          </a:xfrm>
          <a:prstGeom prst="rect">
            <a:avLst/>
          </a:prstGeom>
          <a:noFill/>
          <a:ln>
            <a:noFill/>
          </a:ln>
        </p:spPr>
        <p:txBody>
          <a:bodyPr spcFirstLastPara="1" wrap="square" lIns="91425" tIns="91425" rIns="91425" bIns="91425" anchor="t" anchorCtr="0">
            <a:spAutoFit/>
          </a:bodyPr>
          <a:lstStyle/>
          <a:p>
            <a:pPr marL="457200" marR="0" lvl="0" indent="-317500" algn="just" rtl="0">
              <a:lnSpc>
                <a:spcPct val="150000"/>
              </a:lnSpc>
              <a:spcBef>
                <a:spcPts val="1200"/>
              </a:spcBef>
              <a:spcAft>
                <a:spcPts val="0"/>
              </a:spcAft>
              <a:buClr>
                <a:schemeClr val="lt1"/>
              </a:buClr>
              <a:buSzPts val="1400"/>
              <a:buFont typeface="Arial"/>
              <a:buAutoNum type="arabicPeriod"/>
            </a:pPr>
            <a:r>
              <a:rPr lang="en-US" sz="1400" b="1" i="0" u="none" strike="noStrike" cap="none">
                <a:solidFill>
                  <a:schemeClr val="lt1"/>
                </a:solidFill>
                <a:latin typeface="Arial"/>
                <a:ea typeface="Arial"/>
                <a:cs typeface="Arial"/>
                <a:sym typeface="Arial"/>
              </a:rPr>
              <a:t>Meandros conectados ao trecho de drenagem devem ser mapeados como parte da hidrografia.</a:t>
            </a:r>
            <a:endParaRPr sz="1400" b="1" i="0" u="none" strike="noStrike" cap="none">
              <a:solidFill>
                <a:schemeClr val="lt1"/>
              </a:solidFill>
              <a:latin typeface="Arial"/>
              <a:ea typeface="Arial"/>
              <a:cs typeface="Arial"/>
              <a:sym typeface="Arial"/>
            </a:endParaRPr>
          </a:p>
          <a:p>
            <a:pPr marL="0" marR="0" lvl="0" indent="540000" algn="just" rtl="0">
              <a:lnSpc>
                <a:spcPct val="150000"/>
              </a:lnSpc>
              <a:spcBef>
                <a:spcPts val="1200"/>
              </a:spcBef>
              <a:spcAft>
                <a:spcPts val="0"/>
              </a:spcAft>
              <a:buClr>
                <a:srgbClr val="000000"/>
              </a:buClr>
              <a:buSzPts val="1200"/>
              <a:buFont typeface="Arial"/>
              <a:buNone/>
            </a:pPr>
            <a:r>
              <a:rPr lang="en-US" sz="1200" b="0" i="0" u="none" strike="noStrike" cap="none">
                <a:solidFill>
                  <a:schemeClr val="lt1"/>
                </a:solidFill>
                <a:latin typeface="Arial"/>
                <a:ea typeface="Arial"/>
                <a:cs typeface="Arial"/>
                <a:sym typeface="Arial"/>
              </a:rPr>
              <a:t>Quando o meandro apresentar uma conexão visível com o trecho de drenagem principal </a:t>
            </a:r>
            <a:r>
              <a:rPr lang="en-US" sz="1200" b="0" i="0" u="sng" strike="noStrike" cap="none">
                <a:solidFill>
                  <a:schemeClr val="lt1"/>
                </a:solidFill>
                <a:latin typeface="Arial"/>
                <a:ea typeface="Arial"/>
                <a:cs typeface="Arial"/>
                <a:sym typeface="Arial"/>
              </a:rPr>
              <a:t>é necessário mapear o mesmo como parte da hidrografia</a:t>
            </a:r>
            <a:r>
              <a:rPr lang="en-US" sz="1200" b="0" i="0" u="none" strike="noStrike" cap="none">
                <a:solidFill>
                  <a:schemeClr val="lt1"/>
                </a:solidFill>
                <a:latin typeface="Arial"/>
                <a:ea typeface="Arial"/>
                <a:cs typeface="Arial"/>
                <a:sym typeface="Arial"/>
              </a:rPr>
              <a:t>, sendo considerado um canal de hidrografia secundário (primeiro exemplo setas vermelhas).</a:t>
            </a:r>
            <a:endParaRPr sz="1200" b="0" i="0" u="none" strike="noStrike" cap="none">
              <a:solidFill>
                <a:schemeClr val="lt1"/>
              </a:solidFill>
              <a:latin typeface="Arial"/>
              <a:ea typeface="Arial"/>
              <a:cs typeface="Arial"/>
              <a:sym typeface="Arial"/>
            </a:endParaRPr>
          </a:p>
          <a:p>
            <a:pPr marL="0" marR="0" lvl="0" indent="540000" algn="just" rtl="0">
              <a:lnSpc>
                <a:spcPct val="150000"/>
              </a:lnSpc>
              <a:spcBef>
                <a:spcPts val="1200"/>
              </a:spcBef>
              <a:spcAft>
                <a:spcPts val="1200"/>
              </a:spcAft>
              <a:buClr>
                <a:srgbClr val="000000"/>
              </a:buClr>
              <a:buSzPts val="1200"/>
              <a:buFont typeface="Arial"/>
              <a:buNone/>
            </a:pPr>
            <a:r>
              <a:rPr lang="en-US" sz="1200" b="0" i="0" u="none" strike="noStrike" cap="none">
                <a:solidFill>
                  <a:schemeClr val="lt1"/>
                </a:solidFill>
                <a:latin typeface="Arial"/>
                <a:ea typeface="Arial"/>
                <a:cs typeface="Arial"/>
                <a:sym typeface="Arial"/>
              </a:rPr>
              <a:t>Já os meandros abandonados são antigos cursos de rios em forma de curva que foram isolados do leito principal, ou seja, não apresentam mais conexão com o trecho de hidrografia principal. Estes meandros abandonados geralmente formam lagos ou lagoas em forma de ferradura. Devendo ser vetorizados como lagoas naturais e </a:t>
            </a:r>
            <a:r>
              <a:rPr lang="en-US" sz="1200" b="0" i="0" u="sng" strike="noStrike" cap="none">
                <a:solidFill>
                  <a:schemeClr val="lt1"/>
                </a:solidFill>
                <a:latin typeface="Arial"/>
                <a:ea typeface="Arial"/>
                <a:cs typeface="Arial"/>
                <a:sym typeface="Arial"/>
              </a:rPr>
              <a:t>não como trecho de hidrografia</a:t>
            </a:r>
            <a:r>
              <a:rPr lang="en-US" sz="1200" b="0" i="0" u="none" strike="noStrike" cap="none">
                <a:solidFill>
                  <a:schemeClr val="lt1"/>
                </a:solidFill>
                <a:latin typeface="Arial"/>
                <a:ea typeface="Arial"/>
                <a:cs typeface="Arial"/>
                <a:sym typeface="Arial"/>
              </a:rPr>
              <a:t> (segundo exemplo - setas amarelas). </a:t>
            </a:r>
            <a:endParaRPr sz="1400" b="0" i="0" u="none" strike="noStrike" cap="none">
              <a:solidFill>
                <a:schemeClr val="lt1"/>
              </a:solidFill>
              <a:latin typeface="Arial"/>
              <a:ea typeface="Arial"/>
              <a:cs typeface="Arial"/>
              <a:sym typeface="Arial"/>
            </a:endParaRPr>
          </a:p>
        </p:txBody>
      </p:sp>
      <p:pic>
        <p:nvPicPr>
          <p:cNvPr id="338" name="Google Shape;338;g383b794f5d8_0_106"/>
          <p:cNvPicPr preferRelativeResize="0"/>
          <p:nvPr/>
        </p:nvPicPr>
        <p:blipFill rotWithShape="1">
          <a:blip r:embed="rId5">
            <a:alphaModFix/>
          </a:blip>
          <a:srcRect/>
          <a:stretch/>
        </p:blipFill>
        <p:spPr>
          <a:xfrm>
            <a:off x="6740575" y="1111250"/>
            <a:ext cx="5276850" cy="4000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g383b794f5d8_0_120"/>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344" name="Google Shape;344;g383b794f5d8_0_120"/>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345" name="Google Shape;345;g383b794f5d8_0_120"/>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346" name="Google Shape;346;g383b794f5d8_0_120"/>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347" name="Google Shape;347;g383b794f5d8_0_120"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348" name="Google Shape;348;g383b794f5d8_0_120"/>
          <p:cNvSpPr txBox="1"/>
          <p:nvPr/>
        </p:nvSpPr>
        <p:spPr>
          <a:xfrm>
            <a:off x="198800" y="2054075"/>
            <a:ext cx="6019800" cy="1539300"/>
          </a:xfrm>
          <a:prstGeom prst="rect">
            <a:avLst/>
          </a:prstGeom>
          <a:noFill/>
          <a:ln>
            <a:noFill/>
          </a:ln>
        </p:spPr>
        <p:txBody>
          <a:bodyPr spcFirstLastPara="1" wrap="square" lIns="91425" tIns="91425" rIns="91425" bIns="91425" anchor="t" anchorCtr="0">
            <a:spAutoFit/>
          </a:bodyPr>
          <a:lstStyle/>
          <a:p>
            <a:pPr marL="457200" marR="0" lvl="0" indent="-330200" algn="just" rtl="0">
              <a:lnSpc>
                <a:spcPct val="150000"/>
              </a:lnSpc>
              <a:spcBef>
                <a:spcPts val="1200"/>
              </a:spcBef>
              <a:spcAft>
                <a:spcPts val="1200"/>
              </a:spcAft>
              <a:buClr>
                <a:schemeClr val="lt1"/>
              </a:buClr>
              <a:buSzPts val="1600"/>
              <a:buFont typeface="Arial"/>
              <a:buAutoNum type="arabicPeriod"/>
            </a:pPr>
            <a:r>
              <a:rPr lang="en-US" sz="1600" b="1" i="0" u="none" strike="noStrike" cap="none">
                <a:solidFill>
                  <a:schemeClr val="lt1"/>
                </a:solidFill>
                <a:latin typeface="Arial"/>
                <a:ea typeface="Arial"/>
                <a:cs typeface="Arial"/>
                <a:sym typeface="Arial"/>
              </a:rPr>
              <a:t>Processos erosivos que atingiram o lençol freático provocando voçorocas e que se conectam aos cursos d’água adjacentes serão mapeados como parte da hidrografia.</a:t>
            </a:r>
            <a:endParaRPr sz="1600" b="0" i="0" u="none" strike="noStrike" cap="none">
              <a:solidFill>
                <a:schemeClr val="lt1"/>
              </a:solidFill>
              <a:latin typeface="Arial"/>
              <a:ea typeface="Arial"/>
              <a:cs typeface="Arial"/>
              <a:sym typeface="Arial"/>
            </a:endParaRPr>
          </a:p>
        </p:txBody>
      </p:sp>
      <p:pic>
        <p:nvPicPr>
          <p:cNvPr id="349" name="Google Shape;349;g383b794f5d8_0_120"/>
          <p:cNvPicPr preferRelativeResize="0"/>
          <p:nvPr/>
        </p:nvPicPr>
        <p:blipFill rotWithShape="1">
          <a:blip r:embed="rId5">
            <a:alphaModFix/>
          </a:blip>
          <a:srcRect/>
          <a:stretch/>
        </p:blipFill>
        <p:spPr>
          <a:xfrm>
            <a:off x="7357300" y="0"/>
            <a:ext cx="4339175" cy="3801525"/>
          </a:xfrm>
          <a:prstGeom prst="rect">
            <a:avLst/>
          </a:prstGeom>
          <a:noFill/>
          <a:ln>
            <a:noFill/>
          </a:ln>
        </p:spPr>
      </p:pic>
      <p:pic>
        <p:nvPicPr>
          <p:cNvPr id="350" name="Google Shape;350;g383b794f5d8_0_120"/>
          <p:cNvPicPr preferRelativeResize="0"/>
          <p:nvPr/>
        </p:nvPicPr>
        <p:blipFill rotWithShape="1">
          <a:blip r:embed="rId6">
            <a:alphaModFix/>
          </a:blip>
          <a:srcRect/>
          <a:stretch/>
        </p:blipFill>
        <p:spPr>
          <a:xfrm>
            <a:off x="7604001" y="2977475"/>
            <a:ext cx="4372993" cy="38015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pic>
        <p:nvPicPr>
          <p:cNvPr id="355" name="Google Shape;355;g383b794f5d8_0_130"/>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356" name="Google Shape;356;g383b794f5d8_0_130"/>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357" name="Google Shape;357;g383b794f5d8_0_130"/>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358" name="Google Shape;358;g383b794f5d8_0_130"/>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359" name="Google Shape;359;g383b794f5d8_0_130"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360" name="Google Shape;360;g383b794f5d8_0_130"/>
          <p:cNvSpPr txBox="1"/>
          <p:nvPr/>
        </p:nvSpPr>
        <p:spPr>
          <a:xfrm>
            <a:off x="93050" y="2274600"/>
            <a:ext cx="5487000" cy="2277900"/>
          </a:xfrm>
          <a:prstGeom prst="rect">
            <a:avLst/>
          </a:prstGeom>
          <a:noFill/>
          <a:ln>
            <a:noFill/>
          </a:ln>
        </p:spPr>
        <p:txBody>
          <a:bodyPr spcFirstLastPara="1" wrap="square" lIns="91425" tIns="91425" rIns="91425" bIns="91425" anchor="t" anchorCtr="0">
            <a:spAutoFit/>
          </a:bodyPr>
          <a:lstStyle/>
          <a:p>
            <a:pPr marL="457200" marR="0" lvl="0" indent="-330200" algn="just" rtl="0">
              <a:lnSpc>
                <a:spcPct val="150000"/>
              </a:lnSpc>
              <a:spcBef>
                <a:spcPts val="1200"/>
              </a:spcBef>
              <a:spcAft>
                <a:spcPts val="1200"/>
              </a:spcAft>
              <a:buClr>
                <a:schemeClr val="lt1"/>
              </a:buClr>
              <a:buSzPts val="1600"/>
              <a:buFont typeface="Arial"/>
              <a:buAutoNum type="arabicPeriod"/>
            </a:pPr>
            <a:r>
              <a:rPr lang="en-US" sz="1600" b="1" i="0" u="none" strike="noStrike" cap="none">
                <a:solidFill>
                  <a:schemeClr val="lt1"/>
                </a:solidFill>
                <a:latin typeface="Arial"/>
                <a:ea typeface="Arial"/>
                <a:cs typeface="Arial"/>
                <a:sym typeface="Arial"/>
              </a:rPr>
              <a:t>Trechos de hidrografia em áreas de vegetação densa, mas com umidade constante e visualização no NDWI/NDMI e conectividade com rio principal, contando que apresentem continuidade e traçados bem definidos de acordo com o relevo.</a:t>
            </a:r>
            <a:endParaRPr sz="1600" b="1" i="0" u="none" strike="noStrike" cap="none">
              <a:solidFill>
                <a:schemeClr val="lt1"/>
              </a:solidFill>
              <a:latin typeface="Arial"/>
              <a:ea typeface="Arial"/>
              <a:cs typeface="Arial"/>
              <a:sym typeface="Arial"/>
            </a:endParaRPr>
          </a:p>
        </p:txBody>
      </p:sp>
      <p:pic>
        <p:nvPicPr>
          <p:cNvPr id="361" name="Google Shape;361;g383b794f5d8_0_130"/>
          <p:cNvPicPr preferRelativeResize="0"/>
          <p:nvPr/>
        </p:nvPicPr>
        <p:blipFill rotWithShape="1">
          <a:blip r:embed="rId5">
            <a:alphaModFix/>
          </a:blip>
          <a:srcRect/>
          <a:stretch/>
        </p:blipFill>
        <p:spPr>
          <a:xfrm>
            <a:off x="6494600" y="0"/>
            <a:ext cx="5784829" cy="3078000"/>
          </a:xfrm>
          <a:prstGeom prst="rect">
            <a:avLst/>
          </a:prstGeom>
          <a:noFill/>
          <a:ln>
            <a:noFill/>
          </a:ln>
        </p:spPr>
      </p:pic>
      <p:pic>
        <p:nvPicPr>
          <p:cNvPr id="362" name="Google Shape;362;g383b794f5d8_0_130"/>
          <p:cNvPicPr preferRelativeResize="0"/>
          <p:nvPr/>
        </p:nvPicPr>
        <p:blipFill rotWithShape="1">
          <a:blip r:embed="rId6">
            <a:alphaModFix/>
          </a:blip>
          <a:srcRect/>
          <a:stretch/>
        </p:blipFill>
        <p:spPr>
          <a:xfrm>
            <a:off x="6567100" y="3078000"/>
            <a:ext cx="5639849" cy="33217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pic>
        <p:nvPicPr>
          <p:cNvPr id="367" name="Google Shape;367;g383b794f5d8_0_138"/>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368" name="Google Shape;368;g383b794f5d8_0_138"/>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369" name="Google Shape;369;g383b794f5d8_0_138"/>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370" name="Google Shape;370;g383b794f5d8_0_138"/>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371" name="Google Shape;371;g383b794f5d8_0_138"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372" name="Google Shape;372;g383b794f5d8_0_138"/>
          <p:cNvSpPr txBox="1"/>
          <p:nvPr/>
        </p:nvSpPr>
        <p:spPr>
          <a:xfrm>
            <a:off x="0" y="1629750"/>
            <a:ext cx="6240300" cy="14007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600" b="1" i="0" u="none" strike="noStrike" cap="none">
              <a:solidFill>
                <a:schemeClr val="lt1"/>
              </a:solidFill>
              <a:latin typeface="Arial"/>
              <a:ea typeface="Arial"/>
              <a:cs typeface="Arial"/>
              <a:sym typeface="Arial"/>
            </a:endParaRPr>
          </a:p>
          <a:p>
            <a:pPr marL="457200" marR="0" lvl="0" indent="-317500" algn="just" rtl="0">
              <a:lnSpc>
                <a:spcPct val="150000"/>
              </a:lnSpc>
              <a:spcBef>
                <a:spcPts val="1200"/>
              </a:spcBef>
              <a:spcAft>
                <a:spcPts val="0"/>
              </a:spcAft>
              <a:buClr>
                <a:schemeClr val="lt1"/>
              </a:buClr>
              <a:buSzPts val="1400"/>
              <a:buFont typeface="Arial"/>
              <a:buAutoNum type="arabicPeriod"/>
            </a:pPr>
            <a:r>
              <a:rPr lang="en-US" sz="1400" b="0" i="0" u="none" strike="noStrike" cap="none">
                <a:solidFill>
                  <a:schemeClr val="lt1"/>
                </a:solidFill>
                <a:latin typeface="Arial"/>
                <a:ea typeface="Arial"/>
                <a:cs typeface="Arial"/>
                <a:sym typeface="Arial"/>
              </a:rPr>
              <a:t>Hidrografias em discordância com o relevo / curva de nível.</a:t>
            </a:r>
            <a:endParaRPr sz="1400" b="0" i="0" u="none" strike="noStrike" cap="none">
              <a:solidFill>
                <a:schemeClr val="lt1"/>
              </a:solidFill>
              <a:latin typeface="Arial"/>
              <a:ea typeface="Arial"/>
              <a:cs typeface="Arial"/>
              <a:sym typeface="Arial"/>
            </a:endParaRPr>
          </a:p>
          <a:p>
            <a:pPr marL="0" marR="0" lvl="0" indent="0" algn="just" rtl="0">
              <a:lnSpc>
                <a:spcPct val="150000"/>
              </a:lnSpc>
              <a:spcBef>
                <a:spcPts val="1200"/>
              </a:spcBef>
              <a:spcAft>
                <a:spcPts val="120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373" name="Google Shape;373;g383b794f5d8_0_138"/>
          <p:cNvPicPr preferRelativeResize="0"/>
          <p:nvPr/>
        </p:nvPicPr>
        <p:blipFill rotWithShape="1">
          <a:blip r:embed="rId5">
            <a:alphaModFix/>
          </a:blip>
          <a:srcRect/>
          <a:stretch/>
        </p:blipFill>
        <p:spPr>
          <a:xfrm>
            <a:off x="5440011" y="2027300"/>
            <a:ext cx="6599590" cy="4443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66"/>
          <p:cNvSpPr txBox="1">
            <a:spLocks noGrp="1"/>
          </p:cNvSpPr>
          <p:nvPr>
            <p:ph type="title"/>
          </p:nvPr>
        </p:nvSpPr>
        <p:spPr>
          <a:xfrm>
            <a:off x="219222" y="6176961"/>
            <a:ext cx="10515600" cy="5818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2000">
                <a:solidFill>
                  <a:schemeClr val="lt1"/>
                </a:solidFill>
              </a:rPr>
              <a:t>Linha rosa  - Base de hidrografia 1:25.000 (SFB)</a:t>
            </a:r>
            <a:endParaRPr/>
          </a:p>
        </p:txBody>
      </p:sp>
      <p:sp>
        <p:nvSpPr>
          <p:cNvPr id="79" name="Google Shape;79;p66"/>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dk1"/>
              </a:buClr>
              <a:buSzPts val="1800"/>
              <a:buNone/>
            </a:pPr>
            <a:endParaRPr/>
          </a:p>
        </p:txBody>
      </p:sp>
      <p:pic>
        <p:nvPicPr>
          <p:cNvPr id="80" name="Google Shape;80;p66"/>
          <p:cNvPicPr preferRelativeResize="0"/>
          <p:nvPr/>
        </p:nvPicPr>
        <p:blipFill rotWithShape="1">
          <a:blip r:embed="rId3">
            <a:alphaModFix/>
          </a:blip>
          <a:srcRect/>
          <a:stretch/>
        </p:blipFill>
        <p:spPr>
          <a:xfrm>
            <a:off x="0" y="762000"/>
            <a:ext cx="12192000" cy="5334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78" name="Google Shape;378;g383b794f5d8_0_146"/>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379" name="Google Shape;379;g383b794f5d8_0_146"/>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380" name="Google Shape;380;g383b794f5d8_0_146"/>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381" name="Google Shape;381;g383b794f5d8_0_146"/>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382" name="Google Shape;382;g383b794f5d8_0_146"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pic>
        <p:nvPicPr>
          <p:cNvPr id="383" name="Google Shape;383;g383b794f5d8_0_146"/>
          <p:cNvPicPr preferRelativeResize="0"/>
          <p:nvPr/>
        </p:nvPicPr>
        <p:blipFill rotWithShape="1">
          <a:blip r:embed="rId5">
            <a:alphaModFix/>
          </a:blip>
          <a:srcRect/>
          <a:stretch/>
        </p:blipFill>
        <p:spPr>
          <a:xfrm>
            <a:off x="6019800" y="1571637"/>
            <a:ext cx="6229350" cy="3714750"/>
          </a:xfrm>
          <a:prstGeom prst="rect">
            <a:avLst/>
          </a:prstGeom>
          <a:noFill/>
          <a:ln>
            <a:noFill/>
          </a:ln>
        </p:spPr>
      </p:pic>
      <p:sp>
        <p:nvSpPr>
          <p:cNvPr id="384" name="Google Shape;384;g383b794f5d8_0_146"/>
          <p:cNvSpPr txBox="1"/>
          <p:nvPr/>
        </p:nvSpPr>
        <p:spPr>
          <a:xfrm>
            <a:off x="324750" y="2139550"/>
            <a:ext cx="4835100" cy="723300"/>
          </a:xfrm>
          <a:prstGeom prst="rect">
            <a:avLst/>
          </a:prstGeom>
          <a:noFill/>
          <a:ln>
            <a:noFill/>
          </a:ln>
        </p:spPr>
        <p:txBody>
          <a:bodyPr spcFirstLastPara="1" wrap="square" lIns="91425" tIns="91425" rIns="91425" bIns="91425" anchor="t" anchorCtr="0">
            <a:spAutoFit/>
          </a:bodyPr>
          <a:lstStyle/>
          <a:p>
            <a:pPr marL="457200" marR="0" lvl="0" indent="0" algn="just" rtl="0">
              <a:lnSpc>
                <a:spcPct val="150000"/>
              </a:lnSpc>
              <a:spcBef>
                <a:spcPts val="1200"/>
              </a:spcBef>
              <a:spcAft>
                <a:spcPts val="1200"/>
              </a:spcAft>
              <a:buClr>
                <a:srgbClr val="000000"/>
              </a:buClr>
              <a:buSzPts val="1400"/>
              <a:buFont typeface="Arial"/>
              <a:buNone/>
            </a:pPr>
            <a:r>
              <a:rPr lang="en-US" sz="1400" b="0" i="0" u="none" strike="noStrike" cap="none">
                <a:solidFill>
                  <a:schemeClr val="lt1"/>
                </a:solidFill>
                <a:latin typeface="Arial"/>
                <a:ea typeface="Arial"/>
                <a:cs typeface="Arial"/>
                <a:sym typeface="Arial"/>
              </a:rPr>
              <a:t>2. Hidrografias vetorizadas em bordas de morros (sem evidência física).</a:t>
            </a:r>
            <a:endParaRPr sz="1400" b="0" i="0" u="none" strike="noStrike" cap="none">
              <a:solidFill>
                <a:schemeClr val="lt1"/>
              </a:solidFill>
              <a:latin typeface="Arial"/>
              <a:ea typeface="Arial"/>
              <a:cs typeface="Arial"/>
              <a:sym typeface="Arial"/>
            </a:endParaRPr>
          </a:p>
        </p:txBody>
      </p:sp>
      <p:sp>
        <p:nvSpPr>
          <p:cNvPr id="385" name="Google Shape;385;g383b794f5d8_0_146"/>
          <p:cNvSpPr txBox="1"/>
          <p:nvPr/>
        </p:nvSpPr>
        <p:spPr>
          <a:xfrm>
            <a:off x="182200" y="1631800"/>
            <a:ext cx="3000000" cy="4311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400"/>
              </a:spcAft>
              <a:buClr>
                <a:srgbClr val="000000"/>
              </a:buClr>
              <a:buSzPts val="1300"/>
              <a:buFont typeface="Arial"/>
              <a:buNone/>
            </a:pPr>
            <a:r>
              <a:rPr lang="en-US" sz="1300" b="1" i="0" u="none" strike="noStrike" cap="none">
                <a:solidFill>
                  <a:srgbClr val="00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pic>
        <p:nvPicPr>
          <p:cNvPr id="390" name="Google Shape;390;g383b794f5d8_0_176"/>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391" name="Google Shape;391;g383b794f5d8_0_176"/>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392" name="Google Shape;392;g383b794f5d8_0_176"/>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393" name="Google Shape;393;g383b794f5d8_0_176"/>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394" name="Google Shape;394;g383b794f5d8_0_176"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pic>
        <p:nvPicPr>
          <p:cNvPr id="395" name="Google Shape;395;g383b794f5d8_0_176"/>
          <p:cNvPicPr preferRelativeResize="0"/>
          <p:nvPr/>
        </p:nvPicPr>
        <p:blipFill rotWithShape="1">
          <a:blip r:embed="rId5">
            <a:alphaModFix/>
          </a:blip>
          <a:srcRect/>
          <a:stretch/>
        </p:blipFill>
        <p:spPr>
          <a:xfrm>
            <a:off x="6546575" y="12"/>
            <a:ext cx="5495925" cy="3762375"/>
          </a:xfrm>
          <a:prstGeom prst="rect">
            <a:avLst/>
          </a:prstGeom>
          <a:noFill/>
          <a:ln>
            <a:noFill/>
          </a:ln>
        </p:spPr>
      </p:pic>
      <p:pic>
        <p:nvPicPr>
          <p:cNvPr id="396" name="Google Shape;396;g383b794f5d8_0_176"/>
          <p:cNvPicPr preferRelativeResize="0"/>
          <p:nvPr/>
        </p:nvPicPr>
        <p:blipFill rotWithShape="1">
          <a:blip r:embed="rId6">
            <a:alphaModFix/>
          </a:blip>
          <a:srcRect/>
          <a:stretch/>
        </p:blipFill>
        <p:spPr>
          <a:xfrm>
            <a:off x="6696075" y="3057521"/>
            <a:ext cx="5495925" cy="3598854"/>
          </a:xfrm>
          <a:prstGeom prst="rect">
            <a:avLst/>
          </a:prstGeom>
          <a:noFill/>
          <a:ln>
            <a:noFill/>
          </a:ln>
        </p:spPr>
      </p:pic>
      <p:sp>
        <p:nvSpPr>
          <p:cNvPr id="397" name="Google Shape;397;g383b794f5d8_0_176"/>
          <p:cNvSpPr txBox="1"/>
          <p:nvPr/>
        </p:nvSpPr>
        <p:spPr>
          <a:xfrm>
            <a:off x="241875" y="2146875"/>
            <a:ext cx="5904000" cy="26628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Exemplo - </a:t>
            </a:r>
            <a:r>
              <a:rPr lang="en-US" sz="1400" b="1" i="0" u="none" strike="noStrike" cap="none">
                <a:solidFill>
                  <a:schemeClr val="lt1"/>
                </a:solidFill>
                <a:latin typeface="Arial"/>
                <a:ea typeface="Arial"/>
                <a:cs typeface="Arial"/>
                <a:sym typeface="Arial"/>
              </a:rPr>
              <a:t>Não é hidrografia</a:t>
            </a:r>
            <a:r>
              <a:rPr lang="en-US" sz="1400" b="0" i="0" u="none" strike="noStrike" cap="none">
                <a:solidFill>
                  <a:schemeClr val="lt1"/>
                </a:solidFill>
                <a:latin typeface="Arial"/>
                <a:ea typeface="Arial"/>
                <a:cs typeface="Arial"/>
                <a:sym typeface="Arial"/>
              </a:rPr>
              <a:t>: </a:t>
            </a:r>
            <a:endParaRPr sz="1400" b="0" i="0" u="none" strike="noStrike" cap="none">
              <a:solidFill>
                <a:schemeClr val="lt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3. Elevações com aparência de elemento hídrico conservado.</a:t>
            </a:r>
            <a:endParaRPr sz="1400" b="0" i="0" u="none" strike="noStrike" cap="none">
              <a:solidFill>
                <a:schemeClr val="lt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O caso mostra uma  formação vegetal bem densa, o que pode levar a interpretação equivocada. </a:t>
            </a:r>
            <a:endParaRPr sz="1400" b="0" i="0" u="none" strike="noStrike" cap="none">
              <a:solidFill>
                <a:schemeClr val="lt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Mas olhando o relevo no Google Earth constata-se que trata-se de morro.</a:t>
            </a:r>
            <a:endParaRPr sz="1400" b="0" i="0" u="none" strike="noStrike" cap="none">
              <a:solidFill>
                <a:schemeClr val="lt1"/>
              </a:solidFill>
              <a:latin typeface="Arial"/>
              <a:ea typeface="Arial"/>
              <a:cs typeface="Arial"/>
              <a:sym typeface="Arial"/>
            </a:endParaRPr>
          </a:p>
        </p:txBody>
      </p:sp>
      <p:sp>
        <p:nvSpPr>
          <p:cNvPr id="398" name="Google Shape;398;g383b794f5d8_0_176"/>
          <p:cNvSpPr txBox="1"/>
          <p:nvPr/>
        </p:nvSpPr>
        <p:spPr>
          <a:xfrm>
            <a:off x="241875" y="1635463"/>
            <a:ext cx="3000000" cy="4311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400"/>
              </a:spcAft>
              <a:buClr>
                <a:srgbClr val="000000"/>
              </a:buClr>
              <a:buSzPts val="1300"/>
              <a:buFont typeface="Arial"/>
              <a:buNone/>
            </a:pPr>
            <a:r>
              <a:rPr lang="en-US" sz="1300" b="1" i="0" u="none" strike="noStrike" cap="none">
                <a:solidFill>
                  <a:srgbClr val="00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g383b794f5d8_0_196"/>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404" name="Google Shape;404;g383b794f5d8_0_196"/>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405" name="Google Shape;405;g383b794f5d8_0_196"/>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406" name="Google Shape;406;g383b794f5d8_0_196"/>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407" name="Google Shape;407;g383b794f5d8_0_196"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408" name="Google Shape;408;g383b794f5d8_0_196"/>
          <p:cNvSpPr txBox="1"/>
          <p:nvPr/>
        </p:nvSpPr>
        <p:spPr>
          <a:xfrm>
            <a:off x="160650" y="2428875"/>
            <a:ext cx="5698500" cy="21702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200"/>
              </a:spcBef>
              <a:spcAft>
                <a:spcPts val="0"/>
              </a:spcAft>
              <a:buClr>
                <a:srgbClr val="000000"/>
              </a:buClr>
              <a:buSzPts val="1400"/>
              <a:buFont typeface="Arial"/>
              <a:buNone/>
            </a:pPr>
            <a:r>
              <a:rPr lang="en-US" sz="1400" b="1" i="0" u="none" strike="noStrike" cap="none">
                <a:solidFill>
                  <a:schemeClr val="lt1"/>
                </a:solidFill>
                <a:latin typeface="Arial"/>
                <a:ea typeface="Arial"/>
                <a:cs typeface="Arial"/>
                <a:sym typeface="Arial"/>
              </a:rPr>
              <a:t>4. Drenos artificiais (retilíneos, com aspecto de escavação)</a:t>
            </a:r>
            <a:endParaRPr sz="1400" b="1" i="0" u="none" strike="noStrike" cap="none">
              <a:solidFill>
                <a:schemeClr val="lt1"/>
              </a:solidFill>
              <a:latin typeface="Arial"/>
              <a:ea typeface="Arial"/>
              <a:cs typeface="Arial"/>
              <a:sym typeface="Arial"/>
            </a:endParaRPr>
          </a:p>
          <a:p>
            <a:pPr marL="0" marR="0" lvl="0" indent="540000" algn="just" rtl="0">
              <a:lnSpc>
                <a:spcPct val="150000"/>
              </a:lnSpc>
              <a:spcBef>
                <a:spcPts val="120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Drenos artificiais, apresentam aspecto retilíneo, destacando-se como linhas claras ou escuras, não são feições naturais. podem apresentar na lateral uma faixa clara, indicando remoção de material.</a:t>
            </a:r>
            <a:endParaRPr sz="1400" b="0" i="0" u="none" strike="noStrike" cap="none">
              <a:solidFill>
                <a:schemeClr val="lt1"/>
              </a:solidFill>
              <a:latin typeface="Arial"/>
              <a:ea typeface="Arial"/>
              <a:cs typeface="Arial"/>
              <a:sym typeface="Arial"/>
            </a:endParaRPr>
          </a:p>
          <a:p>
            <a:pPr marL="0" marR="0" lvl="0" indent="540000" algn="just" rtl="0">
              <a:lnSpc>
                <a:spcPct val="15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São comumente vistos em áreas úmidas, e estes drenos artificiais não devem ser mapeados como hidrografias. </a:t>
            </a:r>
            <a:endParaRPr sz="1400" b="0" i="0" u="none" strike="noStrike" cap="none">
              <a:solidFill>
                <a:schemeClr val="lt1"/>
              </a:solidFill>
              <a:latin typeface="Century Gothic"/>
              <a:ea typeface="Century Gothic"/>
              <a:cs typeface="Century Gothic"/>
              <a:sym typeface="Century Gothic"/>
            </a:endParaRPr>
          </a:p>
        </p:txBody>
      </p:sp>
      <p:pic>
        <p:nvPicPr>
          <p:cNvPr id="409" name="Google Shape;409;g383b794f5d8_0_196"/>
          <p:cNvPicPr preferRelativeResize="0"/>
          <p:nvPr/>
        </p:nvPicPr>
        <p:blipFill rotWithShape="1">
          <a:blip r:embed="rId5">
            <a:alphaModFix/>
          </a:blip>
          <a:srcRect/>
          <a:stretch/>
        </p:blipFill>
        <p:spPr>
          <a:xfrm>
            <a:off x="6503500" y="448037"/>
            <a:ext cx="5867399" cy="4548146"/>
          </a:xfrm>
          <a:prstGeom prst="rect">
            <a:avLst/>
          </a:prstGeom>
          <a:noFill/>
          <a:ln>
            <a:noFill/>
          </a:ln>
        </p:spPr>
      </p:pic>
      <p:sp>
        <p:nvSpPr>
          <p:cNvPr id="410" name="Google Shape;410;g383b794f5d8_0_196"/>
          <p:cNvSpPr txBox="1"/>
          <p:nvPr/>
        </p:nvSpPr>
        <p:spPr>
          <a:xfrm>
            <a:off x="93050" y="1776463"/>
            <a:ext cx="3000000" cy="4311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400"/>
              </a:spcAft>
              <a:buClr>
                <a:srgbClr val="000000"/>
              </a:buClr>
              <a:buSzPts val="1300"/>
              <a:buFont typeface="Arial"/>
              <a:buNone/>
            </a:pPr>
            <a:r>
              <a:rPr lang="en-US" sz="1300" b="1" i="0" u="none" strike="noStrike" cap="none">
                <a:solidFill>
                  <a:srgbClr val="00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pic>
        <p:nvPicPr>
          <p:cNvPr id="415" name="Google Shape;415;g383b794f5d8_0_208"/>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416" name="Google Shape;416;g383b794f5d8_0_208"/>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417" name="Google Shape;417;g383b794f5d8_0_208"/>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418" name="Google Shape;418;g383b794f5d8_0_208"/>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419" name="Google Shape;419;g383b794f5d8_0_208"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420" name="Google Shape;420;g383b794f5d8_0_208"/>
          <p:cNvSpPr txBox="1"/>
          <p:nvPr/>
        </p:nvSpPr>
        <p:spPr>
          <a:xfrm>
            <a:off x="165675" y="2822450"/>
            <a:ext cx="3975600" cy="26322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0"/>
              </a:spcBef>
              <a:spcAft>
                <a:spcPts val="0"/>
              </a:spcAft>
              <a:buClr>
                <a:srgbClr val="000000"/>
              </a:buClr>
              <a:buSzPts val="1400"/>
              <a:buFont typeface="Arial"/>
              <a:buNone/>
            </a:pPr>
            <a:r>
              <a:rPr lang="en-US" sz="1400" b="1" i="0" u="none" strike="noStrike" cap="none">
                <a:solidFill>
                  <a:schemeClr val="lt1"/>
                </a:solidFill>
                <a:latin typeface="Arial"/>
                <a:ea typeface="Arial"/>
                <a:cs typeface="Arial"/>
                <a:sym typeface="Arial"/>
              </a:rPr>
              <a:t>Retificação de rios através de drenos</a:t>
            </a:r>
            <a:endParaRPr sz="1400" b="1" i="0" u="none" strike="noStrike" cap="none">
              <a:solidFill>
                <a:schemeClr val="lt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1" i="0" u="none" strike="noStrike" cap="none">
              <a:solidFill>
                <a:schemeClr val="lt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1" i="0" u="none" strike="noStrike" cap="none">
              <a:solidFill>
                <a:schemeClr val="lt1"/>
              </a:solidFill>
              <a:latin typeface="Arial"/>
              <a:ea typeface="Arial"/>
              <a:cs typeface="Arial"/>
              <a:sym typeface="Arial"/>
            </a:endParaRPr>
          </a:p>
          <a:p>
            <a:pPr marL="0" marR="0" lvl="0" indent="540000" algn="just" rtl="0">
              <a:lnSpc>
                <a:spcPct val="150000"/>
              </a:lnSpc>
              <a:spcBef>
                <a:spcPts val="0"/>
              </a:spcBef>
              <a:spcAft>
                <a:spcPts val="0"/>
              </a:spcAft>
              <a:buClr>
                <a:srgbClr val="000000"/>
              </a:buClr>
              <a:buSzPts val="1200"/>
              <a:buFont typeface="Arial"/>
              <a:buNone/>
            </a:pPr>
            <a:r>
              <a:rPr lang="en-US" sz="1200" b="0" i="0" u="none" strike="noStrike" cap="none">
                <a:solidFill>
                  <a:schemeClr val="lt1"/>
                </a:solidFill>
                <a:latin typeface="Arial"/>
                <a:ea typeface="Arial"/>
                <a:cs typeface="Arial"/>
                <a:sym typeface="Arial"/>
              </a:rPr>
              <a:t>Os drenos artificiais construídos em áreas úmidas para drenagem do solo ou em leitos de cursos d’água para sua retificação, não devem ser mapeados como curso d’água. A hidrografia deve ser mapeada de acordo com seu </a:t>
            </a:r>
            <a:r>
              <a:rPr lang="en-US" sz="1200" b="1" i="0" u="none" strike="noStrike" cap="none">
                <a:solidFill>
                  <a:srgbClr val="FFFF00"/>
                </a:solidFill>
                <a:latin typeface="Arial"/>
                <a:ea typeface="Arial"/>
                <a:cs typeface="Arial"/>
                <a:sym typeface="Arial"/>
              </a:rPr>
              <a:t>traçado original</a:t>
            </a:r>
            <a:r>
              <a:rPr lang="en-US" sz="1200" b="0" i="0" u="none" strike="noStrike" cap="none">
                <a:solidFill>
                  <a:schemeClr val="lt1"/>
                </a:solidFill>
                <a:latin typeface="Arial"/>
                <a:ea typeface="Arial"/>
                <a:cs typeface="Arial"/>
                <a:sym typeface="Arial"/>
              </a:rPr>
              <a:t>, antes da alteração feita através dos drenos.</a:t>
            </a:r>
            <a:endParaRPr sz="1200" b="0" i="0" u="none" strike="noStrike" cap="none">
              <a:solidFill>
                <a:schemeClr val="lt1"/>
              </a:solidFill>
              <a:latin typeface="Arial"/>
              <a:ea typeface="Arial"/>
              <a:cs typeface="Arial"/>
              <a:sym typeface="Arial"/>
            </a:endParaRPr>
          </a:p>
        </p:txBody>
      </p:sp>
      <p:pic>
        <p:nvPicPr>
          <p:cNvPr id="421" name="Google Shape;421;g383b794f5d8_0_208"/>
          <p:cNvPicPr preferRelativeResize="0"/>
          <p:nvPr/>
        </p:nvPicPr>
        <p:blipFill rotWithShape="1">
          <a:blip r:embed="rId5">
            <a:alphaModFix/>
          </a:blip>
          <a:srcRect/>
          <a:stretch/>
        </p:blipFill>
        <p:spPr>
          <a:xfrm>
            <a:off x="4454625" y="1799475"/>
            <a:ext cx="7623400" cy="4174425"/>
          </a:xfrm>
          <a:prstGeom prst="rect">
            <a:avLst/>
          </a:prstGeom>
          <a:noFill/>
          <a:ln>
            <a:noFill/>
          </a:ln>
        </p:spPr>
      </p:pic>
      <p:sp>
        <p:nvSpPr>
          <p:cNvPr id="422" name="Google Shape;422;g383b794f5d8_0_208"/>
          <p:cNvSpPr txBox="1"/>
          <p:nvPr/>
        </p:nvSpPr>
        <p:spPr>
          <a:xfrm>
            <a:off x="93050" y="1751300"/>
            <a:ext cx="3000000" cy="4311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400"/>
              </a:spcAft>
              <a:buClr>
                <a:srgbClr val="000000"/>
              </a:buClr>
              <a:buSzPts val="1300"/>
              <a:buFont typeface="Arial"/>
              <a:buNone/>
            </a:pPr>
            <a:r>
              <a:rPr lang="en-US" sz="1300" b="1" i="0" u="none" strike="noStrike" cap="none">
                <a:solidFill>
                  <a:srgbClr val="00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pic>
        <p:nvPicPr>
          <p:cNvPr id="427" name="Google Shape;427;g383b794f5d8_0_224"/>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428" name="Google Shape;428;g383b794f5d8_0_224"/>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429" name="Google Shape;429;g383b794f5d8_0_224"/>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430" name="Google Shape;430;g383b794f5d8_0_224"/>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431" name="Google Shape;431;g383b794f5d8_0_224"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432" name="Google Shape;432;g383b794f5d8_0_224"/>
          <p:cNvSpPr txBox="1"/>
          <p:nvPr/>
        </p:nvSpPr>
        <p:spPr>
          <a:xfrm>
            <a:off x="127850" y="1766275"/>
            <a:ext cx="6112500" cy="24705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200" b="1" i="0" u="none" strike="noStrike" cap="none">
              <a:solidFill>
                <a:schemeClr val="lt1"/>
              </a:solidFill>
              <a:latin typeface="Arial"/>
              <a:ea typeface="Arial"/>
              <a:cs typeface="Arial"/>
              <a:sym typeface="Arial"/>
            </a:endParaRPr>
          </a:p>
          <a:p>
            <a:pPr marL="548640" marR="0" lvl="0" indent="-548640" algn="just" rtl="0">
              <a:lnSpc>
                <a:spcPct val="150000"/>
              </a:lnSpc>
              <a:spcBef>
                <a:spcPts val="1200"/>
              </a:spcBef>
              <a:spcAft>
                <a:spcPts val="0"/>
              </a:spcAft>
              <a:buClr>
                <a:srgbClr val="000000"/>
              </a:buClr>
              <a:buSzPts val="1200"/>
              <a:buFont typeface="Arial"/>
              <a:buNone/>
            </a:pPr>
            <a:endParaRPr sz="1200" b="1" i="0" u="none" strike="noStrike" cap="none">
              <a:solidFill>
                <a:schemeClr val="lt1"/>
              </a:solidFill>
              <a:latin typeface="Arial"/>
              <a:ea typeface="Arial"/>
              <a:cs typeface="Arial"/>
              <a:sym typeface="Arial"/>
            </a:endParaRPr>
          </a:p>
          <a:p>
            <a:pPr marL="548640" marR="0" lvl="0" indent="-548640" algn="just" rtl="0">
              <a:lnSpc>
                <a:spcPct val="150000"/>
              </a:lnSpc>
              <a:spcBef>
                <a:spcPts val="120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Erosões</a:t>
            </a:r>
            <a:endParaRPr sz="1200" b="1" i="0" u="none" strike="noStrike" cap="none">
              <a:solidFill>
                <a:schemeClr val="lt1"/>
              </a:solidFill>
              <a:latin typeface="Arial"/>
              <a:ea typeface="Arial"/>
              <a:cs typeface="Arial"/>
              <a:sym typeface="Arial"/>
            </a:endParaRPr>
          </a:p>
          <a:p>
            <a:pPr marL="0" marR="0" lvl="0" indent="540000" algn="just" rtl="0">
              <a:lnSpc>
                <a:spcPct val="150000"/>
              </a:lnSpc>
              <a:spcBef>
                <a:spcPts val="300"/>
              </a:spcBef>
              <a:spcAft>
                <a:spcPts val="0"/>
              </a:spcAft>
              <a:buClr>
                <a:srgbClr val="000000"/>
              </a:buClr>
              <a:buSzPts val="1200"/>
              <a:buFont typeface="Arial"/>
              <a:buNone/>
            </a:pPr>
            <a:r>
              <a:rPr lang="en-US" sz="1200" b="0" i="0" u="none" strike="noStrike" cap="none">
                <a:solidFill>
                  <a:schemeClr val="lt1"/>
                </a:solidFill>
                <a:latin typeface="Arial"/>
                <a:ea typeface="Arial"/>
                <a:cs typeface="Arial"/>
                <a:sym typeface="Arial"/>
              </a:rPr>
              <a:t>A erosão hídrica é desencadeada necessariamente pela ação da água, através de fluxos de escoamento laminares ou lineares instalados em vertentes, canais e margens fluviais de área urbana e rural.</a:t>
            </a:r>
            <a:endParaRPr sz="1200" b="0" i="0" u="none" strike="noStrike" cap="none">
              <a:solidFill>
                <a:schemeClr val="lt1"/>
              </a:solidFill>
              <a:latin typeface="Arial"/>
              <a:ea typeface="Arial"/>
              <a:cs typeface="Arial"/>
              <a:sym typeface="Arial"/>
            </a:endParaRPr>
          </a:p>
          <a:p>
            <a:pPr marL="0" marR="0" lvl="0" indent="540000" algn="just" rtl="0">
              <a:lnSpc>
                <a:spcPct val="150000"/>
              </a:lnSpc>
              <a:spcBef>
                <a:spcPts val="0"/>
              </a:spcBef>
              <a:spcAft>
                <a:spcPts val="0"/>
              </a:spcAft>
              <a:buClr>
                <a:srgbClr val="000000"/>
              </a:buClr>
              <a:buSzPts val="1200"/>
              <a:buFont typeface="Arial"/>
              <a:buNone/>
            </a:pPr>
            <a:r>
              <a:rPr lang="en-US" sz="1200" b="0" i="0" u="none" strike="noStrike" cap="none">
                <a:solidFill>
                  <a:schemeClr val="lt1"/>
                </a:solidFill>
                <a:latin typeface="Arial"/>
                <a:ea typeface="Arial"/>
                <a:cs typeface="Arial"/>
                <a:sym typeface="Arial"/>
              </a:rPr>
              <a:t>.</a:t>
            </a:r>
            <a:endParaRPr sz="1200" b="0" i="0" u="none" strike="noStrike" cap="none">
              <a:solidFill>
                <a:schemeClr val="lt1"/>
              </a:solidFill>
              <a:latin typeface="Arial"/>
              <a:ea typeface="Arial"/>
              <a:cs typeface="Arial"/>
              <a:sym typeface="Arial"/>
            </a:endParaRPr>
          </a:p>
        </p:txBody>
      </p:sp>
      <p:pic>
        <p:nvPicPr>
          <p:cNvPr id="433" name="Google Shape;433;g383b794f5d8_0_224"/>
          <p:cNvPicPr preferRelativeResize="0"/>
          <p:nvPr/>
        </p:nvPicPr>
        <p:blipFill rotWithShape="1">
          <a:blip r:embed="rId5">
            <a:alphaModFix/>
          </a:blip>
          <a:srcRect/>
          <a:stretch/>
        </p:blipFill>
        <p:spPr>
          <a:xfrm>
            <a:off x="6545150" y="1111250"/>
            <a:ext cx="5646850" cy="379833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g383b794f5d8_0_236"/>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439" name="Google Shape;439;g383b794f5d8_0_236"/>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440" name="Google Shape;440;g383b794f5d8_0_236"/>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441" name="Google Shape;441;g383b794f5d8_0_236"/>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442" name="Google Shape;442;g383b794f5d8_0_236"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443" name="Google Shape;443;g383b794f5d8_0_236"/>
          <p:cNvSpPr txBox="1"/>
          <p:nvPr/>
        </p:nvSpPr>
        <p:spPr>
          <a:xfrm>
            <a:off x="403225" y="2037525"/>
            <a:ext cx="5759100" cy="723300"/>
          </a:xfrm>
          <a:prstGeom prst="rect">
            <a:avLst/>
          </a:prstGeom>
          <a:noFill/>
          <a:ln>
            <a:noFill/>
          </a:ln>
        </p:spPr>
        <p:txBody>
          <a:bodyPr spcFirstLastPara="1" wrap="square" lIns="91425" tIns="91425" rIns="91425" bIns="91425" anchor="t" anchorCtr="0">
            <a:spAutoFit/>
          </a:bodyPr>
          <a:lstStyle/>
          <a:p>
            <a:pPr marL="457200" marR="0" lvl="0" indent="0" algn="just" rtl="0">
              <a:lnSpc>
                <a:spcPct val="150000"/>
              </a:lnSpc>
              <a:spcBef>
                <a:spcPts val="1200"/>
              </a:spcBef>
              <a:spcAft>
                <a:spcPts val="1200"/>
              </a:spcAft>
              <a:buClr>
                <a:srgbClr val="000000"/>
              </a:buClr>
              <a:buSzPts val="1400"/>
              <a:buFont typeface="Arial"/>
              <a:buNone/>
            </a:pPr>
            <a:r>
              <a:rPr lang="en-US" sz="1400" b="1" i="0" u="none" strike="noStrike" cap="none">
                <a:solidFill>
                  <a:schemeClr val="lt1"/>
                </a:solidFill>
                <a:latin typeface="Arial"/>
                <a:ea typeface="Arial"/>
                <a:cs typeface="Arial"/>
                <a:sym typeface="Arial"/>
              </a:rPr>
              <a:t>5. Sulcos e ravinas que não estão ligadas a nascentes ou cursos d’água existentes (sem continuidade).</a:t>
            </a:r>
            <a:endParaRPr sz="1400" b="0" i="0" u="none" strike="noStrike" cap="none">
              <a:solidFill>
                <a:schemeClr val="lt1"/>
              </a:solidFill>
              <a:latin typeface="Arial"/>
              <a:ea typeface="Arial"/>
              <a:cs typeface="Arial"/>
              <a:sym typeface="Arial"/>
            </a:endParaRPr>
          </a:p>
        </p:txBody>
      </p:sp>
      <p:pic>
        <p:nvPicPr>
          <p:cNvPr id="444" name="Google Shape;444;g383b794f5d8_0_236"/>
          <p:cNvPicPr preferRelativeResize="0"/>
          <p:nvPr/>
        </p:nvPicPr>
        <p:blipFill rotWithShape="1">
          <a:blip r:embed="rId5">
            <a:alphaModFix/>
          </a:blip>
          <a:srcRect/>
          <a:stretch/>
        </p:blipFill>
        <p:spPr>
          <a:xfrm>
            <a:off x="6240350" y="167962"/>
            <a:ext cx="5951651" cy="4413870"/>
          </a:xfrm>
          <a:prstGeom prst="rect">
            <a:avLst/>
          </a:prstGeom>
          <a:noFill/>
          <a:ln>
            <a:noFill/>
          </a:ln>
        </p:spPr>
      </p:pic>
      <p:pic>
        <p:nvPicPr>
          <p:cNvPr id="445" name="Google Shape;445;g383b794f5d8_0_236"/>
          <p:cNvPicPr preferRelativeResize="0"/>
          <p:nvPr/>
        </p:nvPicPr>
        <p:blipFill rotWithShape="1">
          <a:blip r:embed="rId6">
            <a:alphaModFix/>
          </a:blip>
          <a:srcRect/>
          <a:stretch/>
        </p:blipFill>
        <p:spPr>
          <a:xfrm>
            <a:off x="687200" y="2979500"/>
            <a:ext cx="5191152" cy="3792375"/>
          </a:xfrm>
          <a:prstGeom prst="rect">
            <a:avLst/>
          </a:prstGeom>
          <a:noFill/>
          <a:ln>
            <a:noFill/>
          </a:ln>
        </p:spPr>
      </p:pic>
      <p:sp>
        <p:nvSpPr>
          <p:cNvPr id="446" name="Google Shape;446;g383b794f5d8_0_236"/>
          <p:cNvSpPr txBox="1"/>
          <p:nvPr/>
        </p:nvSpPr>
        <p:spPr>
          <a:xfrm>
            <a:off x="93050" y="1580788"/>
            <a:ext cx="3000000" cy="4311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400"/>
              </a:spcAft>
              <a:buClr>
                <a:srgbClr val="000000"/>
              </a:buClr>
              <a:buSzPts val="1300"/>
              <a:buFont typeface="Arial"/>
              <a:buNone/>
            </a:pPr>
            <a:r>
              <a:rPr lang="en-US" sz="1300" b="1" i="0" u="none" strike="noStrike" cap="none">
                <a:solidFill>
                  <a:srgbClr val="00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pic>
        <p:nvPicPr>
          <p:cNvPr id="451" name="Google Shape;451;g383b794f5d8_0_216"/>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452" name="Google Shape;452;g383b794f5d8_0_216"/>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453" name="Google Shape;453;g383b794f5d8_0_216"/>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454" name="Google Shape;454;g383b794f5d8_0_216"/>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455" name="Google Shape;455;g383b794f5d8_0_216"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456" name="Google Shape;456;g383b794f5d8_0_216"/>
          <p:cNvSpPr txBox="1"/>
          <p:nvPr/>
        </p:nvSpPr>
        <p:spPr>
          <a:xfrm>
            <a:off x="275275" y="2276725"/>
            <a:ext cx="4826700" cy="762000"/>
          </a:xfrm>
          <a:prstGeom prst="rect">
            <a:avLst/>
          </a:prstGeom>
          <a:noFill/>
          <a:ln>
            <a:noFill/>
          </a:ln>
        </p:spPr>
        <p:txBody>
          <a:bodyPr spcFirstLastPara="1" wrap="square" lIns="91425" tIns="91425" rIns="91425" bIns="91425" anchor="t" anchorCtr="0">
            <a:spAutoFit/>
          </a:bodyPr>
          <a:lstStyle/>
          <a:p>
            <a:pPr marL="457200" marR="0" lvl="0" indent="-323850" algn="just" rtl="0">
              <a:lnSpc>
                <a:spcPct val="150000"/>
              </a:lnSpc>
              <a:spcBef>
                <a:spcPts val="1200"/>
              </a:spcBef>
              <a:spcAft>
                <a:spcPts val="0"/>
              </a:spcAft>
              <a:buClr>
                <a:schemeClr val="lt1"/>
              </a:buClr>
              <a:buSzPts val="1500"/>
              <a:buFont typeface="Arial"/>
              <a:buAutoNum type="arabicPeriod"/>
            </a:pPr>
            <a:r>
              <a:rPr lang="en-US" sz="1500" b="1" i="0" u="none" strike="noStrike" cap="none">
                <a:solidFill>
                  <a:schemeClr val="lt1"/>
                </a:solidFill>
                <a:latin typeface="Arial"/>
                <a:ea typeface="Arial"/>
                <a:cs typeface="Arial"/>
                <a:sym typeface="Arial"/>
              </a:rPr>
              <a:t>Áreas úmidas que não tenham claro encaminhamento hídrico.</a:t>
            </a:r>
            <a:endParaRPr sz="1500" b="1" i="0" u="none" strike="noStrike" cap="none">
              <a:solidFill>
                <a:schemeClr val="lt1"/>
              </a:solidFill>
              <a:latin typeface="Arial"/>
              <a:ea typeface="Arial"/>
              <a:cs typeface="Arial"/>
              <a:sym typeface="Arial"/>
            </a:endParaRPr>
          </a:p>
        </p:txBody>
      </p:sp>
      <p:pic>
        <p:nvPicPr>
          <p:cNvPr id="457" name="Google Shape;457;g383b794f5d8_0_216"/>
          <p:cNvPicPr preferRelativeResize="0"/>
          <p:nvPr/>
        </p:nvPicPr>
        <p:blipFill rotWithShape="1">
          <a:blip r:embed="rId5">
            <a:alphaModFix/>
          </a:blip>
          <a:srcRect/>
          <a:stretch/>
        </p:blipFill>
        <p:spPr>
          <a:xfrm>
            <a:off x="5284300" y="2145575"/>
            <a:ext cx="6755025" cy="4688200"/>
          </a:xfrm>
          <a:prstGeom prst="rect">
            <a:avLst/>
          </a:prstGeom>
          <a:noFill/>
          <a:ln>
            <a:noFill/>
          </a:ln>
        </p:spPr>
      </p:pic>
      <p:sp>
        <p:nvSpPr>
          <p:cNvPr id="458" name="Google Shape;458;g383b794f5d8_0_216"/>
          <p:cNvSpPr txBox="1"/>
          <p:nvPr/>
        </p:nvSpPr>
        <p:spPr>
          <a:xfrm>
            <a:off x="175900" y="1629750"/>
            <a:ext cx="3000000" cy="4311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400"/>
              </a:spcAft>
              <a:buClr>
                <a:srgbClr val="000000"/>
              </a:buClr>
              <a:buSzPts val="1300"/>
              <a:buFont typeface="Arial"/>
              <a:buNone/>
            </a:pPr>
            <a:r>
              <a:rPr lang="en-US" sz="1300" b="1" i="0" u="none" strike="noStrike" cap="none">
                <a:solidFill>
                  <a:srgbClr val="00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Google Shape;463;g383b794f5d8_0_244"/>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464" name="Google Shape;464;g383b794f5d8_0_244"/>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465" name="Google Shape;465;g383b794f5d8_0_244"/>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466" name="Google Shape;466;g383b794f5d8_0_244"/>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467" name="Google Shape;467;g383b794f5d8_0_244"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468" name="Google Shape;468;g383b794f5d8_0_244"/>
          <p:cNvSpPr txBox="1"/>
          <p:nvPr/>
        </p:nvSpPr>
        <p:spPr>
          <a:xfrm>
            <a:off x="93050" y="1905000"/>
            <a:ext cx="6450300" cy="415500"/>
          </a:xfrm>
          <a:prstGeom prst="rect">
            <a:avLst/>
          </a:prstGeom>
          <a:noFill/>
          <a:ln>
            <a:noFill/>
          </a:ln>
        </p:spPr>
        <p:txBody>
          <a:bodyPr spcFirstLastPara="1" wrap="square" lIns="91425" tIns="91425" rIns="91425" bIns="91425" anchor="t" anchorCtr="0">
            <a:spAutoFit/>
          </a:bodyPr>
          <a:lstStyle/>
          <a:p>
            <a:pPr marL="457200" marR="0" lvl="0" indent="-323850" algn="just" rtl="0">
              <a:lnSpc>
                <a:spcPct val="150000"/>
              </a:lnSpc>
              <a:spcBef>
                <a:spcPts val="1200"/>
              </a:spcBef>
              <a:spcAft>
                <a:spcPts val="0"/>
              </a:spcAft>
              <a:buClr>
                <a:schemeClr val="lt1"/>
              </a:buClr>
              <a:buSzPts val="1500"/>
              <a:buFont typeface="Arial"/>
              <a:buAutoNum type="arabicPeriod"/>
            </a:pPr>
            <a:r>
              <a:rPr lang="en-US" sz="1500" b="1" i="0" u="none" strike="noStrike" cap="none">
                <a:solidFill>
                  <a:schemeClr val="lt1"/>
                </a:solidFill>
                <a:latin typeface="Arial"/>
                <a:ea typeface="Arial"/>
                <a:cs typeface="Arial"/>
                <a:sym typeface="Arial"/>
              </a:rPr>
              <a:t>Áreas úmidas que não tenham claro encaminhamento hídrico.</a:t>
            </a:r>
            <a:endParaRPr sz="1500" b="1" i="0" u="none" strike="noStrike" cap="none">
              <a:solidFill>
                <a:schemeClr val="lt1"/>
              </a:solidFill>
              <a:latin typeface="Arial"/>
              <a:ea typeface="Arial"/>
              <a:cs typeface="Arial"/>
              <a:sym typeface="Arial"/>
            </a:endParaRPr>
          </a:p>
        </p:txBody>
      </p:sp>
      <p:pic>
        <p:nvPicPr>
          <p:cNvPr id="469" name="Google Shape;469;g383b794f5d8_0_244"/>
          <p:cNvPicPr preferRelativeResize="0"/>
          <p:nvPr/>
        </p:nvPicPr>
        <p:blipFill rotWithShape="1">
          <a:blip r:embed="rId5">
            <a:alphaModFix/>
          </a:blip>
          <a:srcRect/>
          <a:stretch/>
        </p:blipFill>
        <p:spPr>
          <a:xfrm>
            <a:off x="152400" y="2472900"/>
            <a:ext cx="5911787" cy="4232700"/>
          </a:xfrm>
          <a:prstGeom prst="rect">
            <a:avLst/>
          </a:prstGeom>
          <a:noFill/>
          <a:ln>
            <a:noFill/>
          </a:ln>
        </p:spPr>
      </p:pic>
      <p:pic>
        <p:nvPicPr>
          <p:cNvPr id="470" name="Google Shape;470;g383b794f5d8_0_244"/>
          <p:cNvPicPr preferRelativeResize="0"/>
          <p:nvPr/>
        </p:nvPicPr>
        <p:blipFill rotWithShape="1">
          <a:blip r:embed="rId6">
            <a:alphaModFix/>
          </a:blip>
          <a:srcRect/>
          <a:stretch/>
        </p:blipFill>
        <p:spPr>
          <a:xfrm>
            <a:off x="6368987" y="0"/>
            <a:ext cx="5823012" cy="3280934"/>
          </a:xfrm>
          <a:prstGeom prst="rect">
            <a:avLst/>
          </a:prstGeom>
          <a:noFill/>
          <a:ln>
            <a:noFill/>
          </a:ln>
        </p:spPr>
      </p:pic>
      <p:pic>
        <p:nvPicPr>
          <p:cNvPr id="471" name="Google Shape;471;g383b794f5d8_0_244"/>
          <p:cNvPicPr preferRelativeResize="0"/>
          <p:nvPr/>
        </p:nvPicPr>
        <p:blipFill rotWithShape="1">
          <a:blip r:embed="rId7">
            <a:alphaModFix/>
          </a:blip>
          <a:srcRect/>
          <a:stretch/>
        </p:blipFill>
        <p:spPr>
          <a:xfrm>
            <a:off x="6915351" y="1111250"/>
            <a:ext cx="3110725" cy="5534982"/>
          </a:xfrm>
          <a:prstGeom prst="rect">
            <a:avLst/>
          </a:prstGeom>
          <a:noFill/>
          <a:ln>
            <a:noFill/>
          </a:ln>
        </p:spPr>
      </p:pic>
      <p:sp>
        <p:nvSpPr>
          <p:cNvPr id="472" name="Google Shape;472;g383b794f5d8_0_244"/>
          <p:cNvSpPr txBox="1"/>
          <p:nvPr/>
        </p:nvSpPr>
        <p:spPr>
          <a:xfrm>
            <a:off x="93050" y="1508263"/>
            <a:ext cx="3000000" cy="4311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400"/>
              </a:spcAft>
              <a:buClr>
                <a:srgbClr val="000000"/>
              </a:buClr>
              <a:buSzPts val="1300"/>
              <a:buFont typeface="Arial"/>
              <a:buNone/>
            </a:pPr>
            <a:r>
              <a:rPr lang="en-US" sz="1300" b="1" i="0" u="none" strike="noStrike" cap="none">
                <a:solidFill>
                  <a:srgbClr val="00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400" b="0" i="0" u="none" strike="noStrike" cap="none">
              <a:solidFill>
                <a:srgbClr val="000000"/>
              </a:solidFill>
              <a:latin typeface="Arial"/>
              <a:ea typeface="Arial"/>
              <a:cs typeface="Arial"/>
              <a:sym typeface="Arial"/>
            </a:endParaRPr>
          </a:p>
        </p:txBody>
      </p:sp>
      <p:cxnSp>
        <p:nvCxnSpPr>
          <p:cNvPr id="473" name="Google Shape;473;g383b794f5d8_0_244"/>
          <p:cNvCxnSpPr/>
          <p:nvPr/>
        </p:nvCxnSpPr>
        <p:spPr>
          <a:xfrm flipH="1">
            <a:off x="4205825" y="2111475"/>
            <a:ext cx="2571300" cy="1566600"/>
          </a:xfrm>
          <a:prstGeom prst="straightConnector1">
            <a:avLst/>
          </a:prstGeom>
          <a:noFill/>
          <a:ln w="9525" cap="flat" cmpd="sng">
            <a:solidFill>
              <a:srgbClr val="FF0000"/>
            </a:solidFill>
            <a:prstDash val="solid"/>
            <a:round/>
            <a:headEnd type="none" w="sm" len="sm"/>
            <a:tailEnd type="triangle" w="med" len="med"/>
          </a:ln>
        </p:spPr>
      </p:cxnSp>
      <p:cxnSp>
        <p:nvCxnSpPr>
          <p:cNvPr id="474" name="Google Shape;474;g383b794f5d8_0_244"/>
          <p:cNvCxnSpPr/>
          <p:nvPr/>
        </p:nvCxnSpPr>
        <p:spPr>
          <a:xfrm flipH="1">
            <a:off x="3967550" y="3184225"/>
            <a:ext cx="4665600" cy="1021800"/>
          </a:xfrm>
          <a:prstGeom prst="straightConnector1">
            <a:avLst/>
          </a:prstGeom>
          <a:noFill/>
          <a:ln w="9525" cap="flat" cmpd="sng">
            <a:solidFill>
              <a:srgbClr val="FF0000"/>
            </a:solidFill>
            <a:prstDash val="solid"/>
            <a:round/>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7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18"/>
          <p:cNvSpPr txBox="1">
            <a:spLocks noGrp="1"/>
          </p:cNvSpPr>
          <p:nvPr>
            <p:ph type="body" idx="4294967295"/>
          </p:nvPr>
        </p:nvSpPr>
        <p:spPr>
          <a:xfrm>
            <a:off x="234950" y="1825625"/>
            <a:ext cx="5443537" cy="4351337"/>
          </a:xfrm>
          <a:prstGeom prst="rect">
            <a:avLst/>
          </a:prstGeom>
          <a:noFill/>
          <a:ln>
            <a:noFill/>
          </a:ln>
        </p:spPr>
        <p:txBody>
          <a:bodyPr spcFirstLastPara="1" wrap="square" lIns="91425" tIns="45700" rIns="91425" bIns="45700" anchor="t" anchorCtr="0">
            <a:normAutofit/>
          </a:bodyPr>
          <a:lstStyle/>
          <a:p>
            <a:pPr marL="228600" marR="0" lvl="0" indent="-165100" algn="l" rtl="0">
              <a:lnSpc>
                <a:spcPct val="80000"/>
              </a:lnSpc>
              <a:spcBef>
                <a:spcPts val="0"/>
              </a:spcBef>
              <a:spcAft>
                <a:spcPts val="0"/>
              </a:spcAft>
              <a:buClr>
                <a:schemeClr val="lt1"/>
              </a:buClr>
              <a:buSzPts val="1800"/>
              <a:buFont typeface="Arial"/>
              <a:buChar char="•"/>
            </a:pPr>
            <a:r>
              <a:rPr lang="en-US" sz="1800" b="0" i="0" u="none" strike="noStrike" cap="none">
                <a:solidFill>
                  <a:schemeClr val="lt1"/>
                </a:solidFill>
                <a:latin typeface="Calibri"/>
                <a:ea typeface="Calibri"/>
                <a:cs typeface="Calibri"/>
                <a:sym typeface="Calibri"/>
              </a:rPr>
              <a:t>Após finalização da Homologação</a:t>
            </a:r>
            <a:endParaRPr sz="1800"/>
          </a:p>
          <a:p>
            <a:pPr marL="685800" marR="0" lvl="1" indent="-190500" algn="l" rtl="0">
              <a:lnSpc>
                <a:spcPct val="80000"/>
              </a:lnSpc>
              <a:spcBef>
                <a:spcPts val="500"/>
              </a:spcBef>
              <a:spcAft>
                <a:spcPts val="0"/>
              </a:spcAft>
              <a:buClr>
                <a:schemeClr val="lt1"/>
              </a:buClr>
              <a:buSzPts val="1800"/>
              <a:buFont typeface="Arial"/>
              <a:buChar char="•"/>
            </a:pPr>
            <a:r>
              <a:rPr lang="en-US" sz="1800" b="0" i="0" u="none" strike="noStrike" cap="none">
                <a:solidFill>
                  <a:schemeClr val="lt1"/>
                </a:solidFill>
                <a:latin typeface="Calibri"/>
                <a:ea typeface="Calibri"/>
                <a:cs typeface="Calibri"/>
                <a:sym typeface="Calibri"/>
              </a:rPr>
              <a:t>40 temas do CAR são gerados sistematicamente para garantir os termos legais previstos</a:t>
            </a:r>
            <a:endParaRPr sz="1800"/>
          </a:p>
          <a:p>
            <a:pPr marL="1143000" marR="0" lvl="2" indent="-215900" algn="l" rtl="0">
              <a:lnSpc>
                <a:spcPct val="80000"/>
              </a:lnSpc>
              <a:spcBef>
                <a:spcPts val="500"/>
              </a:spcBef>
              <a:spcAft>
                <a:spcPts val="0"/>
              </a:spcAft>
              <a:buClr>
                <a:schemeClr val="lt1"/>
              </a:buClr>
              <a:buSzPts val="1800"/>
              <a:buFont typeface="Arial"/>
              <a:buChar char="•"/>
            </a:pPr>
            <a:r>
              <a:rPr lang="en-US" sz="1800" b="0" i="0" u="none" strike="noStrike" cap="none">
                <a:solidFill>
                  <a:schemeClr val="lt1"/>
                </a:solidFill>
                <a:latin typeface="Calibri"/>
                <a:ea typeface="Calibri"/>
                <a:cs typeface="Calibri"/>
                <a:sym typeface="Calibri"/>
              </a:rPr>
              <a:t>Empresa Responsável</a:t>
            </a:r>
            <a:endParaRPr sz="1800"/>
          </a:p>
          <a:p>
            <a:pPr marL="685800" marR="0" lvl="1" indent="-76200" algn="l" rtl="0">
              <a:lnSpc>
                <a:spcPct val="80000"/>
              </a:lnSpc>
              <a:spcBef>
                <a:spcPts val="500"/>
              </a:spcBef>
              <a:spcAft>
                <a:spcPts val="0"/>
              </a:spcAft>
              <a:buClr>
                <a:schemeClr val="dk1"/>
              </a:buClr>
              <a:buSzPts val="2400"/>
              <a:buFont typeface="Arial"/>
              <a:buNone/>
            </a:pPr>
            <a:endParaRPr sz="1800" b="0" i="0" u="none" strike="noStrike" cap="none">
              <a:solidFill>
                <a:schemeClr val="lt1"/>
              </a:solidFill>
              <a:latin typeface="Calibri"/>
              <a:ea typeface="Calibri"/>
              <a:cs typeface="Calibri"/>
              <a:sym typeface="Calibri"/>
            </a:endParaRPr>
          </a:p>
          <a:p>
            <a:pPr marL="685800" marR="0" lvl="1" indent="-190500" algn="l" rtl="0">
              <a:lnSpc>
                <a:spcPct val="80000"/>
              </a:lnSpc>
              <a:spcBef>
                <a:spcPts val="500"/>
              </a:spcBef>
              <a:spcAft>
                <a:spcPts val="0"/>
              </a:spcAft>
              <a:buClr>
                <a:schemeClr val="lt1"/>
              </a:buClr>
              <a:buSzPts val="1800"/>
              <a:buFont typeface="Arial"/>
              <a:buChar char="•"/>
            </a:pPr>
            <a:r>
              <a:rPr lang="en-US" sz="1800" b="0" i="0" u="none" strike="noStrike" cap="none">
                <a:solidFill>
                  <a:schemeClr val="lt1"/>
                </a:solidFill>
                <a:latin typeface="Calibri"/>
                <a:ea typeface="Calibri"/>
                <a:cs typeface="Calibri"/>
                <a:sym typeface="Calibri"/>
              </a:rPr>
              <a:t>A base passa por uma verificação amostral para garantir a qualidade</a:t>
            </a:r>
            <a:endParaRPr sz="1800"/>
          </a:p>
          <a:p>
            <a:pPr marL="1143000" marR="0" lvl="2" indent="-101600" algn="l" rtl="0">
              <a:lnSpc>
                <a:spcPct val="80000"/>
              </a:lnSpc>
              <a:spcBef>
                <a:spcPts val="500"/>
              </a:spcBef>
              <a:spcAft>
                <a:spcPts val="0"/>
              </a:spcAft>
              <a:buClr>
                <a:schemeClr val="dk1"/>
              </a:buClr>
              <a:buSzPts val="2000"/>
              <a:buFont typeface="Arial"/>
              <a:buNone/>
            </a:pPr>
            <a:endParaRPr sz="1800" b="0" i="0" u="none" strike="noStrike" cap="none">
              <a:solidFill>
                <a:schemeClr val="lt1"/>
              </a:solidFill>
              <a:latin typeface="Calibri"/>
              <a:ea typeface="Calibri"/>
              <a:cs typeface="Calibri"/>
              <a:sym typeface="Calibri"/>
            </a:endParaRPr>
          </a:p>
          <a:p>
            <a:pPr marL="228600" marR="0" lvl="0" indent="-165100" algn="l" rtl="0">
              <a:lnSpc>
                <a:spcPct val="80000"/>
              </a:lnSpc>
              <a:spcBef>
                <a:spcPts val="1000"/>
              </a:spcBef>
              <a:spcAft>
                <a:spcPts val="0"/>
              </a:spcAft>
              <a:buClr>
                <a:schemeClr val="lt1"/>
              </a:buClr>
              <a:buSzPts val="1800"/>
              <a:buFont typeface="Arial"/>
              <a:buChar char="•"/>
            </a:pPr>
            <a:r>
              <a:rPr lang="en-US" sz="1800" b="0" i="0" u="none" strike="noStrike" cap="none">
                <a:solidFill>
                  <a:schemeClr val="lt1"/>
                </a:solidFill>
                <a:latin typeface="Calibri"/>
                <a:ea typeface="Calibri"/>
                <a:cs typeface="Calibri"/>
                <a:sym typeface="Calibri"/>
              </a:rPr>
              <a:t>Envio para o sistema e geração do CAR Digital para cada propriedade passível de análise au</a:t>
            </a:r>
            <a:r>
              <a:rPr lang="en-US" sz="1800">
                <a:solidFill>
                  <a:schemeClr val="lt1"/>
                </a:solidFill>
              </a:rPr>
              <a:t>tomatizada</a:t>
            </a:r>
            <a:endParaRPr sz="1800"/>
          </a:p>
          <a:p>
            <a:pPr marL="228600" marR="0" lvl="0" indent="-50800" algn="l" rtl="0">
              <a:lnSpc>
                <a:spcPct val="80000"/>
              </a:lnSpc>
              <a:spcBef>
                <a:spcPts val="10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a:p>
            <a:pPr marL="228600" marR="0" lvl="0" indent="-50800" algn="l" rtl="0">
              <a:lnSpc>
                <a:spcPct val="90000"/>
              </a:lnSpc>
              <a:spcBef>
                <a:spcPts val="1000"/>
              </a:spcBef>
              <a:spcAft>
                <a:spcPts val="0"/>
              </a:spcAft>
              <a:buClr>
                <a:schemeClr val="dk1"/>
              </a:buClr>
              <a:buSzPts val="2800"/>
              <a:buFont typeface="Arial"/>
              <a:buNone/>
            </a:pPr>
            <a:endParaRPr sz="2800" b="0" i="0" u="none">
              <a:solidFill>
                <a:schemeClr val="dk1"/>
              </a:solidFill>
              <a:latin typeface="Calibri"/>
              <a:ea typeface="Calibri"/>
              <a:cs typeface="Calibri"/>
              <a:sym typeface="Calibri"/>
            </a:endParaRPr>
          </a:p>
        </p:txBody>
      </p:sp>
      <p:sp>
        <p:nvSpPr>
          <p:cNvPr id="480" name="Google Shape;480;p18"/>
          <p:cNvSpPr txBox="1"/>
          <p:nvPr/>
        </p:nvSpPr>
        <p:spPr>
          <a:xfrm>
            <a:off x="0" y="1185862"/>
            <a:ext cx="6019800"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Resultados</a:t>
            </a:r>
            <a:endParaRPr sz="1400" b="0" i="0" u="none" strike="noStrike" cap="none">
              <a:solidFill>
                <a:srgbClr val="000000"/>
              </a:solidFill>
              <a:latin typeface="Arial"/>
              <a:ea typeface="Arial"/>
              <a:cs typeface="Arial"/>
              <a:sym typeface="Arial"/>
            </a:endParaRPr>
          </a:p>
        </p:txBody>
      </p:sp>
      <p:sp>
        <p:nvSpPr>
          <p:cNvPr id="481" name="Google Shape;481;p18"/>
          <p:cNvSpPr txBox="1"/>
          <p:nvPr/>
        </p:nvSpPr>
        <p:spPr>
          <a:xfrm>
            <a:off x="3625850" y="700087"/>
            <a:ext cx="2614612" cy="522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482" name="Google Shape;482;p18"/>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483" name="Google Shape;483;p18" descr="Desenho com traços pretos&#10;&#10;Descrição gerada automaticamente com confiança média"/>
          <p:cNvPicPr preferRelativeResize="0"/>
          <p:nvPr/>
        </p:nvPicPr>
        <p:blipFill rotWithShape="1">
          <a:blip r:embed="rId3">
            <a:alphaModFix/>
          </a:blip>
          <a:srcRect/>
          <a:stretch/>
        </p:blipFill>
        <p:spPr>
          <a:xfrm>
            <a:off x="403225" y="287337"/>
            <a:ext cx="2379662" cy="687387"/>
          </a:xfrm>
          <a:prstGeom prst="rect">
            <a:avLst/>
          </a:prstGeom>
          <a:noFill/>
          <a:ln>
            <a:noFill/>
          </a:ln>
        </p:spPr>
      </p:pic>
      <p:pic>
        <p:nvPicPr>
          <p:cNvPr id="484" name="Google Shape;484;p18"/>
          <p:cNvPicPr preferRelativeResize="0"/>
          <p:nvPr/>
        </p:nvPicPr>
        <p:blipFill rotWithShape="1">
          <a:blip r:embed="rId4">
            <a:alphaModFix/>
          </a:blip>
          <a:srcRect l="4840" t="11273" r="47519" b="13582"/>
          <a:stretch/>
        </p:blipFill>
        <p:spPr>
          <a:xfrm>
            <a:off x="6230937" y="287337"/>
            <a:ext cx="3413125" cy="3762375"/>
          </a:xfrm>
          <a:prstGeom prst="rect">
            <a:avLst/>
          </a:prstGeom>
          <a:noFill/>
          <a:ln>
            <a:noFill/>
          </a:ln>
        </p:spPr>
      </p:pic>
      <p:pic>
        <p:nvPicPr>
          <p:cNvPr id="485" name="Google Shape;485;p18"/>
          <p:cNvPicPr preferRelativeResize="0"/>
          <p:nvPr/>
        </p:nvPicPr>
        <p:blipFill rotWithShape="1">
          <a:blip r:embed="rId4">
            <a:alphaModFix/>
          </a:blip>
          <a:srcRect l="51022" t="11273" r="1454" b="13582"/>
          <a:stretch/>
        </p:blipFill>
        <p:spPr>
          <a:xfrm>
            <a:off x="8509000" y="2924175"/>
            <a:ext cx="3405187" cy="3760787"/>
          </a:xfrm>
          <a:prstGeom prst="rect">
            <a:avLst/>
          </a:prstGeom>
          <a:noFill/>
          <a:ln>
            <a:noFill/>
          </a:ln>
        </p:spPr>
      </p:pic>
      <p:sp>
        <p:nvSpPr>
          <p:cNvPr id="486" name="Google Shape;486;p18"/>
          <p:cNvSpPr/>
          <p:nvPr/>
        </p:nvSpPr>
        <p:spPr>
          <a:xfrm>
            <a:off x="9855200" y="3308350"/>
            <a:ext cx="246062" cy="333375"/>
          </a:xfrm>
          <a:prstGeom prst="downArrow">
            <a:avLst>
              <a:gd name="adj1" fmla="val 13629"/>
              <a:gd name="adj2" fmla="val 50000"/>
            </a:avLst>
          </a:prstGeom>
          <a:solidFill>
            <a:schemeClr val="accent1"/>
          </a:solidFill>
          <a:ln w="12700" cap="flat" cmpd="sng">
            <a:solidFill>
              <a:srgbClr val="B79E1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7" name="Google Shape;487;p18"/>
          <p:cNvSpPr/>
          <p:nvPr/>
        </p:nvSpPr>
        <p:spPr>
          <a:xfrm>
            <a:off x="10196512" y="3814762"/>
            <a:ext cx="174625" cy="373062"/>
          </a:xfrm>
          <a:prstGeom prst="downArrow">
            <a:avLst>
              <a:gd name="adj1" fmla="val 16545"/>
              <a:gd name="adj2" fmla="val 50000"/>
            </a:avLst>
          </a:prstGeom>
          <a:solidFill>
            <a:schemeClr val="accent1"/>
          </a:solidFill>
          <a:ln w="12700" cap="flat" cmpd="sng">
            <a:solidFill>
              <a:srgbClr val="B79E1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8" name="Google Shape;488;p18"/>
          <p:cNvSpPr/>
          <p:nvPr/>
        </p:nvSpPr>
        <p:spPr>
          <a:xfrm>
            <a:off x="10885487" y="5414962"/>
            <a:ext cx="214312" cy="573087"/>
          </a:xfrm>
          <a:prstGeom prst="upArrow">
            <a:avLst>
              <a:gd name="adj1" fmla="val 4050"/>
              <a:gd name="adj2" fmla="val 50000"/>
            </a:avLst>
          </a:prstGeom>
          <a:solidFill>
            <a:schemeClr val="accent1"/>
          </a:solidFill>
          <a:ln w="12700" cap="flat" cmpd="sng">
            <a:solidFill>
              <a:srgbClr val="B79E1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g389b936faf4_0_92"/>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494" name="Google Shape;494;g389b936faf4_0_92"/>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495" name="Google Shape;495;g389b936faf4_0_92" descr="Desenho com traços pretos&#10;&#10;Descrição gerada automaticamente com confiança média"/>
          <p:cNvPicPr preferRelativeResize="0"/>
          <p:nvPr/>
        </p:nvPicPr>
        <p:blipFill rotWithShape="1">
          <a:blip r:embed="rId3">
            <a:alphaModFix/>
          </a:blip>
          <a:srcRect/>
          <a:stretch/>
        </p:blipFill>
        <p:spPr>
          <a:xfrm>
            <a:off x="403225" y="287337"/>
            <a:ext cx="2379662" cy="687387"/>
          </a:xfrm>
          <a:prstGeom prst="rect">
            <a:avLst/>
          </a:prstGeom>
          <a:noFill/>
          <a:ln>
            <a:noFill/>
          </a:ln>
        </p:spPr>
      </p:pic>
      <p:sp>
        <p:nvSpPr>
          <p:cNvPr id="496" name="Google Shape;496;g389b936faf4_0_92"/>
          <p:cNvSpPr txBox="1"/>
          <p:nvPr/>
        </p:nvSpPr>
        <p:spPr>
          <a:xfrm>
            <a:off x="-251325" y="3283812"/>
            <a:ext cx="6019800" cy="692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3900" b="1" i="0" u="none" strike="noStrike" cap="none">
                <a:solidFill>
                  <a:srgbClr val="6EAA2E"/>
                </a:solidFill>
                <a:latin typeface="Montserrat"/>
                <a:ea typeface="Montserrat"/>
                <a:cs typeface="Montserrat"/>
                <a:sym typeface="Montserrat"/>
              </a:rPr>
              <a:t>Veredas</a:t>
            </a:r>
            <a:endParaRPr sz="3500" b="0" i="0" u="none" strike="noStrike" cap="none">
              <a:solidFill>
                <a:srgbClr val="000000"/>
              </a:solidFill>
              <a:latin typeface="Arial"/>
              <a:ea typeface="Arial"/>
              <a:cs typeface="Arial"/>
              <a:sym typeface="Arial"/>
            </a:endParaRPr>
          </a:p>
        </p:txBody>
      </p:sp>
      <p:pic>
        <p:nvPicPr>
          <p:cNvPr id="497" name="Google Shape;497;g389b936faf4_0_92"/>
          <p:cNvPicPr preferRelativeResize="0"/>
          <p:nvPr/>
        </p:nvPicPr>
        <p:blipFill rotWithShape="1">
          <a:blip r:embed="rId4">
            <a:alphaModFix/>
          </a:blip>
          <a:srcRect/>
          <a:stretch/>
        </p:blipFill>
        <p:spPr>
          <a:xfrm>
            <a:off x="4729677" y="1756751"/>
            <a:ext cx="7329774" cy="45933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67"/>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endParaRPr/>
          </a:p>
        </p:txBody>
      </p:sp>
      <p:sp>
        <p:nvSpPr>
          <p:cNvPr id="86" name="Google Shape;86;p67"/>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dk1"/>
              </a:buClr>
              <a:buSzPts val="1800"/>
              <a:buNone/>
            </a:pPr>
            <a:endParaRPr/>
          </a:p>
        </p:txBody>
      </p:sp>
      <p:pic>
        <p:nvPicPr>
          <p:cNvPr id="87" name="Google Shape;87;p67"/>
          <p:cNvPicPr preferRelativeResize="0"/>
          <p:nvPr/>
        </p:nvPicPr>
        <p:blipFill rotWithShape="1">
          <a:blip r:embed="rId3">
            <a:alphaModFix/>
          </a:blip>
          <a:srcRect/>
          <a:stretch/>
        </p:blipFill>
        <p:spPr>
          <a:xfrm>
            <a:off x="0" y="777980"/>
            <a:ext cx="12192000" cy="5302040"/>
          </a:xfrm>
          <a:prstGeom prst="rect">
            <a:avLst/>
          </a:prstGeom>
          <a:noFill/>
          <a:ln>
            <a:noFill/>
          </a:ln>
        </p:spPr>
      </p:pic>
      <p:sp>
        <p:nvSpPr>
          <p:cNvPr id="88" name="Google Shape;88;p67"/>
          <p:cNvSpPr txBox="1"/>
          <p:nvPr/>
        </p:nvSpPr>
        <p:spPr>
          <a:xfrm>
            <a:off x="348176" y="6338986"/>
            <a:ext cx="609834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Linha azul  - Base de hidrografia 1:5.000 (SEMA)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502" name="Google Shape;502;g383b794f5d8_0_271"/>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503" name="Google Shape;503;g383b794f5d8_0_271"/>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Mapeamento de Veredas</a:t>
            </a:r>
            <a:endParaRPr sz="1400" b="0" i="0" u="none" strike="noStrike" cap="none">
              <a:solidFill>
                <a:srgbClr val="000000"/>
              </a:solidFill>
              <a:latin typeface="Arial"/>
              <a:ea typeface="Arial"/>
              <a:cs typeface="Arial"/>
              <a:sym typeface="Arial"/>
            </a:endParaRPr>
          </a:p>
        </p:txBody>
      </p:sp>
      <p:sp>
        <p:nvSpPr>
          <p:cNvPr id="504" name="Google Shape;504;g383b794f5d8_0_271"/>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505" name="Google Shape;505;g383b794f5d8_0_271"/>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506" name="Google Shape;506;g383b794f5d8_0_271"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507" name="Google Shape;507;g383b794f5d8_0_271"/>
          <p:cNvSpPr txBox="1"/>
          <p:nvPr/>
        </p:nvSpPr>
        <p:spPr>
          <a:xfrm>
            <a:off x="0" y="1766275"/>
            <a:ext cx="6609600" cy="3601800"/>
          </a:xfrm>
          <a:prstGeom prst="rect">
            <a:avLst/>
          </a:prstGeom>
          <a:noFill/>
          <a:ln>
            <a:noFill/>
          </a:ln>
        </p:spPr>
        <p:txBody>
          <a:bodyPr spcFirstLastPara="1" wrap="square" lIns="91425" tIns="91425" rIns="91425" bIns="91425" anchor="t" anchorCtr="0">
            <a:spAutoFit/>
          </a:bodyPr>
          <a:lstStyle/>
          <a:p>
            <a:pPr marL="0" marR="0" lvl="0" indent="457200" algn="just" rtl="0">
              <a:lnSpc>
                <a:spcPct val="150000"/>
              </a:lnSpc>
              <a:spcBef>
                <a:spcPts val="120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Veredas </a:t>
            </a:r>
            <a:r>
              <a:rPr lang="en-US" sz="1600" b="0" i="0" u="none" strike="noStrike" cap="none">
                <a:solidFill>
                  <a:srgbClr val="FFFF00"/>
                </a:solidFill>
                <a:latin typeface="Calibri"/>
                <a:ea typeface="Calibri"/>
                <a:cs typeface="Calibri"/>
                <a:sym typeface="Calibri"/>
              </a:rPr>
              <a:t>são áreas úmidas </a:t>
            </a:r>
            <a:r>
              <a:rPr lang="en-US" sz="1600" b="0" i="0" u="none" strike="noStrike" cap="none">
                <a:solidFill>
                  <a:schemeClr val="lt1"/>
                </a:solidFill>
                <a:latin typeface="Calibri"/>
                <a:ea typeface="Calibri"/>
                <a:cs typeface="Calibri"/>
                <a:sym typeface="Calibri"/>
              </a:rPr>
              <a:t>comuns no Brasil Central e Savanas de Roraima, mal drenadas, </a:t>
            </a:r>
            <a:r>
              <a:rPr lang="en-US" sz="1600" b="0" i="0" u="none" strike="noStrike" cap="none">
                <a:solidFill>
                  <a:srgbClr val="FFFF00"/>
                </a:solidFill>
                <a:latin typeface="Calibri"/>
                <a:ea typeface="Calibri"/>
                <a:cs typeface="Calibri"/>
                <a:sym typeface="Calibri"/>
              </a:rPr>
              <a:t>sazonal ou permanentemente brejosas,</a:t>
            </a:r>
            <a:r>
              <a:rPr lang="en-US" sz="1600" b="0" i="0" u="none" strike="noStrike" cap="none">
                <a:solidFill>
                  <a:schemeClr val="lt1"/>
                </a:solidFill>
                <a:latin typeface="Calibri"/>
                <a:ea typeface="Calibri"/>
                <a:cs typeface="Calibri"/>
                <a:sym typeface="Calibri"/>
              </a:rPr>
              <a:t> com lençol </a:t>
            </a:r>
            <a:r>
              <a:rPr lang="en-US" sz="1600" b="0" i="0" u="none" strike="noStrike" cap="none">
                <a:solidFill>
                  <a:srgbClr val="FFFF00"/>
                </a:solidFill>
                <a:latin typeface="Calibri"/>
                <a:ea typeface="Calibri"/>
                <a:cs typeface="Calibri"/>
                <a:sym typeface="Calibri"/>
              </a:rPr>
              <a:t>freático aflorante</a:t>
            </a:r>
            <a:r>
              <a:rPr lang="en-US" sz="1600" b="0" i="0" u="none" strike="noStrike" cap="none">
                <a:solidFill>
                  <a:schemeClr val="lt1"/>
                </a:solidFill>
                <a:latin typeface="Calibri"/>
                <a:ea typeface="Calibri"/>
                <a:cs typeface="Calibri"/>
                <a:sym typeface="Calibri"/>
              </a:rPr>
              <a:t> ou próximo da superfície em toda a sua extensão, que condiciona a existência de solos com feições </a:t>
            </a:r>
            <a:r>
              <a:rPr lang="en-US" sz="1600" b="0" i="0" u="none" strike="noStrike" cap="none">
                <a:solidFill>
                  <a:srgbClr val="FFFF00"/>
                </a:solidFill>
                <a:latin typeface="Calibri"/>
                <a:ea typeface="Calibri"/>
                <a:cs typeface="Calibri"/>
                <a:sym typeface="Calibri"/>
              </a:rPr>
              <a:t>hidromórficos</a:t>
            </a:r>
            <a:r>
              <a:rPr lang="en-US" sz="1600" b="0" i="0" u="none" strike="noStrike" cap="none">
                <a:solidFill>
                  <a:schemeClr val="lt1"/>
                </a:solidFill>
                <a:latin typeface="Calibri"/>
                <a:ea typeface="Calibri"/>
                <a:cs typeface="Calibri"/>
                <a:sym typeface="Calibri"/>
              </a:rPr>
              <a:t> e acúmulo de carbono. </a:t>
            </a:r>
            <a:endParaRPr sz="1600" b="0" i="0" u="none" strike="noStrike" cap="none">
              <a:solidFill>
                <a:schemeClr val="lt1"/>
              </a:solidFill>
              <a:latin typeface="Calibri"/>
              <a:ea typeface="Calibri"/>
              <a:cs typeface="Calibri"/>
              <a:sym typeface="Calibri"/>
            </a:endParaRPr>
          </a:p>
          <a:p>
            <a:pPr marL="0" marR="0" lvl="0" indent="457200" algn="just" rtl="0">
              <a:lnSpc>
                <a:spcPct val="150000"/>
              </a:lnSpc>
              <a:spcBef>
                <a:spcPts val="120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Em sua vegetação, predominam </a:t>
            </a:r>
            <a:r>
              <a:rPr lang="en-US" sz="1600" b="0" i="0" u="none" strike="noStrike" cap="none">
                <a:solidFill>
                  <a:srgbClr val="FFFF00"/>
                </a:solidFill>
                <a:latin typeface="Calibri"/>
                <a:ea typeface="Calibri"/>
                <a:cs typeface="Calibri"/>
                <a:sym typeface="Calibri"/>
              </a:rPr>
              <a:t>plantas graminoides</a:t>
            </a:r>
            <a:r>
              <a:rPr lang="en-US" sz="1600" b="0" i="0" u="none" strike="noStrike" cap="none">
                <a:solidFill>
                  <a:schemeClr val="lt1"/>
                </a:solidFill>
                <a:latin typeface="Calibri"/>
                <a:ea typeface="Calibri"/>
                <a:cs typeface="Calibri"/>
                <a:sym typeface="Calibri"/>
              </a:rPr>
              <a:t>, localmente </a:t>
            </a:r>
            <a:r>
              <a:rPr lang="en-US" sz="1600" b="0" i="0" u="none" strike="noStrike" cap="none">
                <a:solidFill>
                  <a:srgbClr val="FFFF00"/>
                </a:solidFill>
                <a:latin typeface="Calibri"/>
                <a:ea typeface="Calibri"/>
                <a:cs typeface="Calibri"/>
                <a:sym typeface="Calibri"/>
              </a:rPr>
              <a:t>com a presença ou não da palmeira</a:t>
            </a:r>
            <a:r>
              <a:rPr lang="en-US" sz="1600" b="0" i="0" u="none" strike="noStrike" cap="none">
                <a:solidFill>
                  <a:schemeClr val="lt1"/>
                </a:solidFill>
                <a:latin typeface="Calibri"/>
                <a:ea typeface="Calibri"/>
                <a:cs typeface="Calibri"/>
                <a:sym typeface="Calibri"/>
              </a:rPr>
              <a:t> </a:t>
            </a:r>
            <a:r>
              <a:rPr lang="en-US" sz="1600" b="0" i="1" u="none" strike="noStrike" cap="none">
                <a:solidFill>
                  <a:schemeClr val="lt1"/>
                </a:solidFill>
                <a:latin typeface="Calibri"/>
                <a:ea typeface="Calibri"/>
                <a:cs typeface="Calibri"/>
                <a:sym typeface="Calibri"/>
              </a:rPr>
              <a:t>Mauritia flexuosa</a:t>
            </a:r>
            <a:r>
              <a:rPr lang="en-US" sz="1600" b="0" i="0" u="none" strike="noStrike" cap="none">
                <a:solidFill>
                  <a:schemeClr val="lt1"/>
                </a:solidFill>
                <a:latin typeface="Calibri"/>
                <a:ea typeface="Calibri"/>
                <a:cs typeface="Calibri"/>
                <a:sym typeface="Calibri"/>
              </a:rPr>
              <a:t>, podendo ocorrer vegetação </a:t>
            </a:r>
            <a:r>
              <a:rPr lang="en-US" sz="1600" b="0" i="0" u="none" strike="noStrike" cap="none">
                <a:solidFill>
                  <a:srgbClr val="FFFF00"/>
                </a:solidFill>
                <a:latin typeface="Calibri"/>
                <a:ea typeface="Calibri"/>
                <a:cs typeface="Calibri"/>
                <a:sym typeface="Calibri"/>
              </a:rPr>
              <a:t>arbustiva e arbórea</a:t>
            </a:r>
            <a:r>
              <a:rPr lang="en-US" sz="1600" b="0" i="0" u="none" strike="noStrike" cap="none">
                <a:solidFill>
                  <a:schemeClr val="lt1"/>
                </a:solidFill>
                <a:latin typeface="Calibri"/>
                <a:ea typeface="Calibri"/>
                <a:cs typeface="Calibri"/>
                <a:sym typeface="Calibri"/>
              </a:rPr>
              <a:t>” (CUNHA, et al 2024. pg 503. </a:t>
            </a:r>
            <a:endParaRPr sz="1600" b="0" i="0" u="none" strike="noStrike" cap="none">
              <a:solidFill>
                <a:schemeClr val="lt1"/>
              </a:solidFill>
              <a:latin typeface="Calibri"/>
              <a:ea typeface="Calibri"/>
              <a:cs typeface="Calibri"/>
              <a:sym typeface="Calibri"/>
            </a:endParaRPr>
          </a:p>
          <a:p>
            <a:pPr marL="0" marR="0" lvl="0" indent="457200" algn="just" rtl="0">
              <a:lnSpc>
                <a:spcPct val="150000"/>
              </a:lnSpc>
              <a:spcBef>
                <a:spcPts val="1200"/>
              </a:spcBef>
              <a:spcAft>
                <a:spcPts val="1200"/>
              </a:spcAft>
              <a:buClr>
                <a:srgbClr val="000000"/>
              </a:buClr>
              <a:buSzPts val="1000"/>
              <a:buFont typeface="Arial"/>
              <a:buNone/>
            </a:pPr>
            <a:endParaRPr sz="1000" b="0" i="0" u="none" strike="noStrike" cap="none">
              <a:solidFill>
                <a:schemeClr val="lt1"/>
              </a:solidFill>
              <a:latin typeface="Arial"/>
              <a:ea typeface="Arial"/>
              <a:cs typeface="Arial"/>
              <a:sym typeface="Arial"/>
            </a:endParaRPr>
          </a:p>
        </p:txBody>
      </p:sp>
      <p:pic>
        <p:nvPicPr>
          <p:cNvPr id="508" name="Google Shape;508;g383b794f5d8_0_271"/>
          <p:cNvPicPr preferRelativeResize="0"/>
          <p:nvPr/>
        </p:nvPicPr>
        <p:blipFill rotWithShape="1">
          <a:blip r:embed="rId5">
            <a:alphaModFix/>
          </a:blip>
          <a:srcRect/>
          <a:stretch/>
        </p:blipFill>
        <p:spPr>
          <a:xfrm>
            <a:off x="6967375" y="0"/>
            <a:ext cx="5125200" cy="3843906"/>
          </a:xfrm>
          <a:prstGeom prst="rect">
            <a:avLst/>
          </a:prstGeom>
          <a:noFill/>
          <a:ln>
            <a:noFill/>
          </a:ln>
        </p:spPr>
      </p:pic>
      <p:pic>
        <p:nvPicPr>
          <p:cNvPr id="509" name="Google Shape;509;g383b794f5d8_0_271"/>
          <p:cNvPicPr preferRelativeResize="0"/>
          <p:nvPr/>
        </p:nvPicPr>
        <p:blipFill rotWithShape="1">
          <a:blip r:embed="rId6">
            <a:alphaModFix/>
          </a:blip>
          <a:srcRect/>
          <a:stretch/>
        </p:blipFill>
        <p:spPr>
          <a:xfrm>
            <a:off x="6891122" y="3217197"/>
            <a:ext cx="4952400" cy="35565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pic>
        <p:nvPicPr>
          <p:cNvPr id="514" name="Google Shape;514;g383b794f5d8_0_282"/>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515" name="Google Shape;515;g383b794f5d8_0_282"/>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516" name="Google Shape;516;g383b794f5d8_0_282"/>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517" name="Google Shape;517;g383b794f5d8_0_282"/>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518" name="Google Shape;518;g383b794f5d8_0_282"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519" name="Google Shape;519;g383b794f5d8_0_282"/>
          <p:cNvSpPr txBox="1"/>
          <p:nvPr/>
        </p:nvSpPr>
        <p:spPr>
          <a:xfrm>
            <a:off x="248475" y="1838750"/>
            <a:ext cx="5665200" cy="1169700"/>
          </a:xfrm>
          <a:prstGeom prst="rect">
            <a:avLst/>
          </a:prstGeom>
          <a:noFill/>
          <a:ln>
            <a:noFill/>
          </a:ln>
        </p:spPr>
        <p:txBody>
          <a:bodyPr spcFirstLastPara="1" wrap="square" lIns="91425" tIns="91425" rIns="91425" bIns="91425" anchor="t" anchorCtr="0">
            <a:spAutoFit/>
          </a:bodyPr>
          <a:lstStyle/>
          <a:p>
            <a:pPr marL="457200" marR="0" lvl="0" indent="-330200" algn="just" rtl="0">
              <a:lnSpc>
                <a:spcPct val="150000"/>
              </a:lnSpc>
              <a:spcBef>
                <a:spcPts val="800"/>
              </a:spcBef>
              <a:spcAft>
                <a:spcPts val="800"/>
              </a:spcAft>
              <a:buClr>
                <a:schemeClr val="lt1"/>
              </a:buClr>
              <a:buSzPts val="1600"/>
              <a:buFont typeface="Arial"/>
              <a:buChar char="●"/>
            </a:pPr>
            <a:r>
              <a:rPr lang="en-US" sz="1600" b="1" i="0" u="none" strike="noStrike" cap="none">
                <a:solidFill>
                  <a:schemeClr val="lt1"/>
                </a:solidFill>
                <a:latin typeface="Calibri"/>
                <a:ea typeface="Calibri"/>
                <a:cs typeface="Calibri"/>
                <a:sym typeface="Calibri"/>
              </a:rPr>
              <a:t>Vereda de Superfície Tabular</a:t>
            </a:r>
            <a:r>
              <a:rPr lang="en-US" sz="1600" b="0" i="0" u="none" strike="noStrike" cap="none">
                <a:solidFill>
                  <a:schemeClr val="lt1"/>
                </a:solidFill>
                <a:latin typeface="Calibri"/>
                <a:ea typeface="Calibri"/>
                <a:cs typeface="Calibri"/>
                <a:sym typeface="Calibri"/>
              </a:rPr>
              <a:t>  – desenvolvem em área de planalto, originadas do extravasamento de lençóis aquíferos superficiais, geralmente são mais antigas.</a:t>
            </a:r>
            <a:endParaRPr sz="1600" b="1" i="0" u="none" strike="noStrike" cap="none">
              <a:solidFill>
                <a:schemeClr val="lt1"/>
              </a:solidFill>
              <a:latin typeface="Calibri"/>
              <a:ea typeface="Calibri"/>
              <a:cs typeface="Calibri"/>
              <a:sym typeface="Calibri"/>
            </a:endParaRPr>
          </a:p>
        </p:txBody>
      </p:sp>
      <p:pic>
        <p:nvPicPr>
          <p:cNvPr id="520" name="Google Shape;520;g383b794f5d8_0_282"/>
          <p:cNvPicPr preferRelativeResize="0"/>
          <p:nvPr/>
        </p:nvPicPr>
        <p:blipFill rotWithShape="1">
          <a:blip r:embed="rId5">
            <a:alphaModFix/>
          </a:blip>
          <a:srcRect/>
          <a:stretch/>
        </p:blipFill>
        <p:spPr>
          <a:xfrm>
            <a:off x="3296474" y="3185431"/>
            <a:ext cx="8895526" cy="37646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pic>
        <p:nvPicPr>
          <p:cNvPr id="525" name="Google Shape;525;g383b794f5d8_0_296"/>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526" name="Google Shape;526;g383b794f5d8_0_296"/>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527" name="Google Shape;527;g383b794f5d8_0_296"/>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528" name="Google Shape;528;g383b794f5d8_0_296"/>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529" name="Google Shape;529;g383b794f5d8_0_296"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530" name="Google Shape;530;g383b794f5d8_0_296"/>
          <p:cNvSpPr txBox="1"/>
          <p:nvPr/>
        </p:nvSpPr>
        <p:spPr>
          <a:xfrm>
            <a:off x="314750" y="1766275"/>
            <a:ext cx="5416800" cy="1708500"/>
          </a:xfrm>
          <a:prstGeom prst="rect">
            <a:avLst/>
          </a:prstGeom>
          <a:noFill/>
          <a:ln>
            <a:noFill/>
          </a:ln>
        </p:spPr>
        <p:txBody>
          <a:bodyPr spcFirstLastPara="1" wrap="square" lIns="91425" tIns="91425" rIns="91425" bIns="91425" anchor="t" anchorCtr="0">
            <a:spAutoFit/>
          </a:bodyPr>
          <a:lstStyle/>
          <a:p>
            <a:pPr marL="457200" marR="0" lvl="0" indent="-342900" algn="just" rtl="0">
              <a:lnSpc>
                <a:spcPct val="150000"/>
              </a:lnSpc>
              <a:spcBef>
                <a:spcPts val="800"/>
              </a:spcBef>
              <a:spcAft>
                <a:spcPts val="800"/>
              </a:spcAft>
              <a:buClr>
                <a:schemeClr val="lt1"/>
              </a:buClr>
              <a:buSzPts val="1800"/>
              <a:buFont typeface="Arial"/>
              <a:buChar char="●"/>
            </a:pPr>
            <a:r>
              <a:rPr lang="en-US" sz="1800" b="1" i="0" u="none" strike="noStrike" cap="none">
                <a:solidFill>
                  <a:schemeClr val="lt1"/>
                </a:solidFill>
                <a:latin typeface="Calibri"/>
                <a:ea typeface="Calibri"/>
                <a:cs typeface="Calibri"/>
                <a:sym typeface="Calibri"/>
              </a:rPr>
              <a:t>Vereda de Superfície de Encosta</a:t>
            </a:r>
            <a:r>
              <a:rPr lang="en-US" sz="1800" b="0" i="0" u="none" strike="noStrike" cap="none">
                <a:solidFill>
                  <a:schemeClr val="lt1"/>
                </a:solidFill>
                <a:latin typeface="Calibri"/>
                <a:ea typeface="Calibri"/>
                <a:cs typeface="Calibri"/>
                <a:sym typeface="Calibri"/>
              </a:rPr>
              <a:t> – são restos de antigas Veredas de Superfície Tabular, em áreas de desnível topográfico com afloramento de aquífero superficial.</a:t>
            </a:r>
            <a:endParaRPr sz="1800" b="0" i="0" u="none" strike="noStrike" cap="none">
              <a:solidFill>
                <a:schemeClr val="lt1"/>
              </a:solidFill>
              <a:latin typeface="Arial"/>
              <a:ea typeface="Arial"/>
              <a:cs typeface="Arial"/>
              <a:sym typeface="Arial"/>
            </a:endParaRPr>
          </a:p>
        </p:txBody>
      </p:sp>
      <p:pic>
        <p:nvPicPr>
          <p:cNvPr id="531" name="Google Shape;531;g383b794f5d8_0_296"/>
          <p:cNvPicPr preferRelativeResize="0"/>
          <p:nvPr/>
        </p:nvPicPr>
        <p:blipFill rotWithShape="1">
          <a:blip r:embed="rId5">
            <a:alphaModFix/>
          </a:blip>
          <a:srcRect/>
          <a:stretch/>
        </p:blipFill>
        <p:spPr>
          <a:xfrm>
            <a:off x="3874215" y="3265059"/>
            <a:ext cx="7898684" cy="33223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pic>
        <p:nvPicPr>
          <p:cNvPr id="536" name="Google Shape;536;g383b794f5d8_0_306"/>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537" name="Google Shape;537;g383b794f5d8_0_306"/>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538" name="Google Shape;538;g383b794f5d8_0_306"/>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539" name="Google Shape;539;g383b794f5d8_0_306"/>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540" name="Google Shape;540;g383b794f5d8_0_306"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pic>
        <p:nvPicPr>
          <p:cNvPr id="541" name="Google Shape;541;g383b794f5d8_0_306"/>
          <p:cNvPicPr preferRelativeResize="0"/>
          <p:nvPr/>
        </p:nvPicPr>
        <p:blipFill rotWithShape="1">
          <a:blip r:embed="rId5">
            <a:alphaModFix/>
          </a:blip>
          <a:srcRect/>
          <a:stretch/>
        </p:blipFill>
        <p:spPr>
          <a:xfrm>
            <a:off x="6019800" y="1326549"/>
            <a:ext cx="6019800" cy="2973130"/>
          </a:xfrm>
          <a:prstGeom prst="rect">
            <a:avLst/>
          </a:prstGeom>
          <a:noFill/>
          <a:ln>
            <a:noFill/>
          </a:ln>
        </p:spPr>
      </p:pic>
      <p:sp>
        <p:nvSpPr>
          <p:cNvPr id="542" name="Google Shape;542;g383b794f5d8_0_306"/>
          <p:cNvSpPr txBox="1"/>
          <p:nvPr/>
        </p:nvSpPr>
        <p:spPr>
          <a:xfrm>
            <a:off x="172275" y="2060725"/>
            <a:ext cx="4913400" cy="1169700"/>
          </a:xfrm>
          <a:prstGeom prst="rect">
            <a:avLst/>
          </a:prstGeom>
          <a:noFill/>
          <a:ln>
            <a:noFill/>
          </a:ln>
        </p:spPr>
        <p:txBody>
          <a:bodyPr spcFirstLastPara="1" wrap="square" lIns="91425" tIns="91425" rIns="91425" bIns="91425" anchor="t" anchorCtr="0">
            <a:spAutoFit/>
          </a:bodyPr>
          <a:lstStyle/>
          <a:p>
            <a:pPr marL="457200" marR="0" lvl="0" indent="-330200" algn="just" rtl="0">
              <a:lnSpc>
                <a:spcPct val="150000"/>
              </a:lnSpc>
              <a:spcBef>
                <a:spcPts val="800"/>
              </a:spcBef>
              <a:spcAft>
                <a:spcPts val="800"/>
              </a:spcAft>
              <a:buClr>
                <a:schemeClr val="lt1"/>
              </a:buClr>
              <a:buSzPts val="1600"/>
              <a:buFont typeface="Arial"/>
              <a:buChar char="●"/>
            </a:pPr>
            <a:r>
              <a:rPr lang="en-US" sz="1600" b="1" i="0" u="none" strike="noStrike" cap="none">
                <a:solidFill>
                  <a:schemeClr val="lt1"/>
                </a:solidFill>
                <a:latin typeface="Calibri"/>
                <a:ea typeface="Calibri"/>
                <a:cs typeface="Calibri"/>
                <a:sym typeface="Calibri"/>
              </a:rPr>
              <a:t>Veredas de Terraço </a:t>
            </a:r>
            <a:r>
              <a:rPr lang="en-US" sz="1600" b="0" i="0" u="none" strike="noStrike" cap="none">
                <a:solidFill>
                  <a:schemeClr val="lt1"/>
                </a:solidFill>
                <a:latin typeface="Calibri"/>
                <a:ea typeface="Calibri"/>
                <a:cs typeface="Calibri"/>
                <a:sym typeface="Calibri"/>
              </a:rPr>
              <a:t>– desenvolvem nas depressões, em áreas aplainadas com origem por extravasamento de lençóis d’água subsuperficiais.</a:t>
            </a:r>
            <a:endParaRPr sz="1600" b="0" i="0" u="none" strike="noStrike" cap="none">
              <a:solidFill>
                <a:schemeClr val="lt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pic>
        <p:nvPicPr>
          <p:cNvPr id="547" name="Google Shape;547;g383b794f5d8_0_319"/>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548" name="Google Shape;548;g383b794f5d8_0_319"/>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549" name="Google Shape;549;g383b794f5d8_0_319"/>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550" name="Google Shape;550;g383b794f5d8_0_319"/>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551" name="Google Shape;551;g383b794f5d8_0_319"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552" name="Google Shape;552;g383b794f5d8_0_319"/>
          <p:cNvSpPr txBox="1"/>
          <p:nvPr/>
        </p:nvSpPr>
        <p:spPr>
          <a:xfrm>
            <a:off x="265050" y="2236325"/>
            <a:ext cx="4522200" cy="1169700"/>
          </a:xfrm>
          <a:prstGeom prst="rect">
            <a:avLst/>
          </a:prstGeom>
          <a:noFill/>
          <a:ln>
            <a:noFill/>
          </a:ln>
        </p:spPr>
        <p:txBody>
          <a:bodyPr spcFirstLastPara="1" wrap="square" lIns="91425" tIns="91425" rIns="91425" bIns="91425" anchor="t" anchorCtr="0">
            <a:spAutoFit/>
          </a:bodyPr>
          <a:lstStyle/>
          <a:p>
            <a:pPr marL="457200" marR="0" lvl="0" indent="-330200" algn="just" rtl="0">
              <a:lnSpc>
                <a:spcPct val="150000"/>
              </a:lnSpc>
              <a:spcBef>
                <a:spcPts val="800"/>
              </a:spcBef>
              <a:spcAft>
                <a:spcPts val="800"/>
              </a:spcAft>
              <a:buClr>
                <a:schemeClr val="lt1"/>
              </a:buClr>
              <a:buSzPts val="1600"/>
              <a:buFont typeface="Arial"/>
              <a:buChar char="●"/>
            </a:pPr>
            <a:r>
              <a:rPr lang="en-US" sz="1600" b="1" i="0" u="none" strike="noStrike" cap="none">
                <a:solidFill>
                  <a:schemeClr val="lt1"/>
                </a:solidFill>
                <a:latin typeface="Calibri"/>
                <a:ea typeface="Calibri"/>
                <a:cs typeface="Calibri"/>
                <a:sym typeface="Calibri"/>
              </a:rPr>
              <a:t>Veredas de Sopé</a:t>
            </a:r>
            <a:r>
              <a:rPr lang="en-US" sz="1600" b="0" i="0" u="none" strike="noStrike" cap="none">
                <a:solidFill>
                  <a:schemeClr val="lt1"/>
                </a:solidFill>
                <a:latin typeface="Calibri"/>
                <a:ea typeface="Calibri"/>
                <a:cs typeface="Calibri"/>
                <a:sym typeface="Calibri"/>
              </a:rPr>
              <a:t> – desenvolvem no sopé de escarpa – originadas do extravasamento de lençóis profundos.</a:t>
            </a:r>
            <a:endParaRPr sz="1600" b="0" i="0" u="none" strike="noStrike" cap="none">
              <a:solidFill>
                <a:schemeClr val="lt1"/>
              </a:solidFill>
              <a:latin typeface="Calibri"/>
              <a:ea typeface="Calibri"/>
              <a:cs typeface="Calibri"/>
              <a:sym typeface="Calibri"/>
            </a:endParaRPr>
          </a:p>
        </p:txBody>
      </p:sp>
      <p:pic>
        <p:nvPicPr>
          <p:cNvPr id="553" name="Google Shape;553;g383b794f5d8_0_319"/>
          <p:cNvPicPr preferRelativeResize="0"/>
          <p:nvPr/>
        </p:nvPicPr>
        <p:blipFill rotWithShape="1">
          <a:blip r:embed="rId5">
            <a:alphaModFix/>
          </a:blip>
          <a:srcRect/>
          <a:stretch/>
        </p:blipFill>
        <p:spPr>
          <a:xfrm>
            <a:off x="6308000" y="700075"/>
            <a:ext cx="5383375" cy="5644825"/>
          </a:xfrm>
          <a:prstGeom prst="rect">
            <a:avLst/>
          </a:prstGeom>
          <a:noFill/>
          <a:ln>
            <a:noFill/>
          </a:ln>
        </p:spPr>
      </p:pic>
      <p:pic>
        <p:nvPicPr>
          <p:cNvPr id="554" name="Google Shape;554;g383b794f5d8_0_319"/>
          <p:cNvPicPr preferRelativeResize="0"/>
          <p:nvPr/>
        </p:nvPicPr>
        <p:blipFill rotWithShape="1">
          <a:blip r:embed="rId6">
            <a:alphaModFix/>
          </a:blip>
          <a:srcRect/>
          <a:stretch/>
        </p:blipFill>
        <p:spPr>
          <a:xfrm>
            <a:off x="1612350" y="3655150"/>
            <a:ext cx="4172697" cy="28745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59" name="Google Shape;559;g383b794f5d8_0_334"/>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560" name="Google Shape;560;g383b794f5d8_0_334"/>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561" name="Google Shape;561;g383b794f5d8_0_334"/>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562" name="Google Shape;562;g383b794f5d8_0_334"/>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563" name="Google Shape;563;g383b794f5d8_0_334"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564" name="Google Shape;564;g383b794f5d8_0_334"/>
          <p:cNvSpPr txBox="1"/>
          <p:nvPr/>
        </p:nvSpPr>
        <p:spPr>
          <a:xfrm>
            <a:off x="202275" y="2200400"/>
            <a:ext cx="5445000" cy="1539300"/>
          </a:xfrm>
          <a:prstGeom prst="rect">
            <a:avLst/>
          </a:prstGeom>
          <a:noFill/>
          <a:ln>
            <a:noFill/>
          </a:ln>
        </p:spPr>
        <p:txBody>
          <a:bodyPr spcFirstLastPara="1" wrap="square" lIns="91425" tIns="91425" rIns="91425" bIns="91425" anchor="t" anchorCtr="0">
            <a:spAutoFit/>
          </a:bodyPr>
          <a:lstStyle/>
          <a:p>
            <a:pPr marL="457200" marR="0" lvl="0" indent="-330200" algn="just" rtl="0">
              <a:lnSpc>
                <a:spcPct val="150000"/>
              </a:lnSpc>
              <a:spcBef>
                <a:spcPts val="800"/>
              </a:spcBef>
              <a:spcAft>
                <a:spcPts val="800"/>
              </a:spcAft>
              <a:buClr>
                <a:schemeClr val="lt1"/>
              </a:buClr>
              <a:buSzPts val="1600"/>
              <a:buFont typeface="Arial"/>
              <a:buChar char="●"/>
            </a:pPr>
            <a:r>
              <a:rPr lang="en-US" sz="1600" b="1" i="0" u="none" strike="noStrike" cap="none">
                <a:solidFill>
                  <a:schemeClr val="lt1"/>
                </a:solidFill>
                <a:latin typeface="Calibri"/>
                <a:ea typeface="Calibri"/>
                <a:cs typeface="Calibri"/>
                <a:sym typeface="Calibri"/>
              </a:rPr>
              <a:t>Veredas de Cordão Linear</a:t>
            </a:r>
            <a:r>
              <a:rPr lang="en-US" sz="1600" b="0" i="0" u="none" strike="noStrike" cap="none">
                <a:solidFill>
                  <a:schemeClr val="lt1"/>
                </a:solidFill>
                <a:latin typeface="Calibri"/>
                <a:ea typeface="Calibri"/>
                <a:cs typeface="Calibri"/>
                <a:sym typeface="Calibri"/>
              </a:rPr>
              <a:t> – desenvolvem às margens de curso d’água de médio porte, formando cordões lineares como vegetação ciliar, alargando a área ripária do curso d’água.</a:t>
            </a:r>
            <a:endParaRPr sz="1600" b="0" i="0" u="none" strike="noStrike" cap="none">
              <a:solidFill>
                <a:schemeClr val="lt1"/>
              </a:solidFill>
              <a:latin typeface="Calibri"/>
              <a:ea typeface="Calibri"/>
              <a:cs typeface="Calibri"/>
              <a:sym typeface="Calibri"/>
            </a:endParaRPr>
          </a:p>
        </p:txBody>
      </p:sp>
      <p:pic>
        <p:nvPicPr>
          <p:cNvPr id="565" name="Google Shape;565;g383b794f5d8_0_334"/>
          <p:cNvPicPr preferRelativeResize="0"/>
          <p:nvPr/>
        </p:nvPicPr>
        <p:blipFill rotWithShape="1">
          <a:blip r:embed="rId5">
            <a:alphaModFix/>
          </a:blip>
          <a:srcRect/>
          <a:stretch/>
        </p:blipFill>
        <p:spPr>
          <a:xfrm>
            <a:off x="6019800" y="2377870"/>
            <a:ext cx="6019800" cy="279575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g383b794f5d8_0_352"/>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571" name="Google Shape;571;g383b794f5d8_0_352"/>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572" name="Google Shape;572;g383b794f5d8_0_352"/>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573" name="Google Shape;573;g383b794f5d8_0_352"/>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574" name="Google Shape;574;g383b794f5d8_0_352"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575" name="Google Shape;575;g383b794f5d8_0_352"/>
          <p:cNvSpPr txBox="1"/>
          <p:nvPr/>
        </p:nvSpPr>
        <p:spPr>
          <a:xfrm>
            <a:off x="279650" y="1766275"/>
            <a:ext cx="5104200" cy="1169700"/>
          </a:xfrm>
          <a:prstGeom prst="rect">
            <a:avLst/>
          </a:prstGeom>
          <a:noFill/>
          <a:ln>
            <a:noFill/>
          </a:ln>
        </p:spPr>
        <p:txBody>
          <a:bodyPr spcFirstLastPara="1" wrap="square" lIns="91425" tIns="91425" rIns="91425" bIns="91425" anchor="t" anchorCtr="0">
            <a:spAutoFit/>
          </a:bodyPr>
          <a:lstStyle/>
          <a:p>
            <a:pPr marL="457200" marR="0" lvl="0" indent="-330200" algn="just" rtl="0">
              <a:lnSpc>
                <a:spcPct val="150000"/>
              </a:lnSpc>
              <a:spcBef>
                <a:spcPts val="800"/>
              </a:spcBef>
              <a:spcAft>
                <a:spcPts val="800"/>
              </a:spcAft>
              <a:buClr>
                <a:schemeClr val="lt1"/>
              </a:buClr>
              <a:buSzPts val="1600"/>
              <a:buFont typeface="Arial"/>
              <a:buChar char="●"/>
            </a:pPr>
            <a:r>
              <a:rPr lang="en-US" sz="1600" b="1" i="0" u="none" strike="noStrike" cap="none">
                <a:solidFill>
                  <a:schemeClr val="lt1"/>
                </a:solidFill>
                <a:latin typeface="Calibri"/>
                <a:ea typeface="Calibri"/>
                <a:cs typeface="Calibri"/>
                <a:sym typeface="Calibri"/>
              </a:rPr>
              <a:t>Vereda de Várzea</a:t>
            </a:r>
            <a:r>
              <a:rPr lang="en-US" sz="1600" b="0" i="0" u="none" strike="noStrike" cap="none">
                <a:solidFill>
                  <a:schemeClr val="lt1"/>
                </a:solidFill>
                <a:latin typeface="Calibri"/>
                <a:ea typeface="Calibri"/>
                <a:cs typeface="Calibri"/>
                <a:sym typeface="Calibri"/>
              </a:rPr>
              <a:t> – citada apenas por Boaventura (1988), ocorre em áreas de acúmulos de sedimentos aluviais, típicos de planície de inundação ou várzeas.</a:t>
            </a:r>
            <a:endParaRPr sz="1600" b="0" i="0" u="none" strike="noStrike" cap="none">
              <a:solidFill>
                <a:schemeClr val="lt1"/>
              </a:solidFill>
              <a:latin typeface="Arial"/>
              <a:ea typeface="Arial"/>
              <a:cs typeface="Arial"/>
              <a:sym typeface="Arial"/>
            </a:endParaRPr>
          </a:p>
        </p:txBody>
      </p:sp>
      <p:pic>
        <p:nvPicPr>
          <p:cNvPr id="576" name="Google Shape;576;g383b794f5d8_0_352"/>
          <p:cNvPicPr preferRelativeResize="0"/>
          <p:nvPr/>
        </p:nvPicPr>
        <p:blipFill rotWithShape="1">
          <a:blip r:embed="rId5">
            <a:alphaModFix/>
          </a:blip>
          <a:srcRect/>
          <a:stretch/>
        </p:blipFill>
        <p:spPr>
          <a:xfrm>
            <a:off x="6092750" y="1766275"/>
            <a:ext cx="5734050" cy="40671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pic>
        <p:nvPicPr>
          <p:cNvPr id="581" name="Google Shape;581;g383b794f5d8_0_344"/>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582" name="Google Shape;582;g383b794f5d8_0_344"/>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583" name="Google Shape;583;g383b794f5d8_0_344"/>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584" name="Google Shape;584;g383b794f5d8_0_344"/>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585" name="Google Shape;585;g383b794f5d8_0_344"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586" name="Google Shape;586;g383b794f5d8_0_344"/>
          <p:cNvSpPr txBox="1"/>
          <p:nvPr/>
        </p:nvSpPr>
        <p:spPr>
          <a:xfrm>
            <a:off x="486375" y="1629750"/>
            <a:ext cx="5627100" cy="3617100"/>
          </a:xfrm>
          <a:prstGeom prst="rect">
            <a:avLst/>
          </a:prstGeom>
          <a:noFill/>
          <a:ln>
            <a:noFill/>
          </a:ln>
        </p:spPr>
        <p:txBody>
          <a:bodyPr spcFirstLastPara="1" wrap="square" lIns="91425" tIns="91425" rIns="91425" bIns="91425" anchor="t" anchorCtr="0">
            <a:spAutoFit/>
          </a:bodyPr>
          <a:lstStyle/>
          <a:p>
            <a:pPr marL="0" marR="0" lvl="0" indent="540000" algn="just" rtl="0">
              <a:lnSpc>
                <a:spcPct val="150000"/>
              </a:lnSpc>
              <a:spcBef>
                <a:spcPts val="800"/>
              </a:spcBef>
              <a:spcAft>
                <a:spcPts val="0"/>
              </a:spcAft>
              <a:buClr>
                <a:srgbClr val="000000"/>
              </a:buClr>
              <a:buSzPts val="2200"/>
              <a:buFont typeface="Arial"/>
              <a:buNone/>
            </a:pPr>
            <a:r>
              <a:rPr lang="en-US" sz="2200" b="1" i="0" u="none" strike="noStrike" cap="none">
                <a:solidFill>
                  <a:schemeClr val="lt1"/>
                </a:solidFill>
                <a:latin typeface="Calibri"/>
                <a:ea typeface="Calibri"/>
                <a:cs typeface="Calibri"/>
                <a:sym typeface="Calibri"/>
              </a:rPr>
              <a:t>Mapeamento das veredas</a:t>
            </a:r>
            <a:endParaRPr sz="2200" b="1" i="0" u="none" strike="noStrike" cap="none">
              <a:solidFill>
                <a:schemeClr val="lt1"/>
              </a:solidFill>
              <a:latin typeface="Calibri"/>
              <a:ea typeface="Calibri"/>
              <a:cs typeface="Calibri"/>
              <a:sym typeface="Calibri"/>
            </a:endParaRPr>
          </a:p>
          <a:p>
            <a:pPr marL="457200" marR="0" lvl="0" indent="-330200" algn="just" rtl="0">
              <a:lnSpc>
                <a:spcPct val="150000"/>
              </a:lnSpc>
              <a:spcBef>
                <a:spcPts val="120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realizado por meio de interpretação visual de imagens de altíssima resolução, tais como </a:t>
            </a:r>
            <a:r>
              <a:rPr lang="en-US" sz="1600" b="1" i="0" u="none" strike="noStrike" cap="none">
                <a:solidFill>
                  <a:schemeClr val="lt1"/>
                </a:solidFill>
                <a:latin typeface="Calibri"/>
                <a:ea typeface="Calibri"/>
                <a:cs typeface="Calibri"/>
                <a:sym typeface="Calibri"/>
              </a:rPr>
              <a:t>WorldView</a:t>
            </a:r>
            <a:r>
              <a:rPr lang="en-US" sz="1600" b="0" i="0" u="none" strike="noStrike" cap="none">
                <a:solidFill>
                  <a:schemeClr val="lt1"/>
                </a:solidFill>
                <a:latin typeface="Calibri"/>
                <a:ea typeface="Calibri"/>
                <a:cs typeface="Calibri"/>
                <a:sym typeface="Calibri"/>
              </a:rPr>
              <a:t>, disponíveis nos mosaicos Here e Google Imagens, bem como imagens do mosaico </a:t>
            </a:r>
            <a:r>
              <a:rPr lang="en-US" sz="1600" b="1" i="0" u="none" strike="noStrike" cap="none">
                <a:solidFill>
                  <a:schemeClr val="lt1"/>
                </a:solidFill>
                <a:latin typeface="Calibri"/>
                <a:ea typeface="Calibri"/>
                <a:cs typeface="Calibri"/>
                <a:sym typeface="Calibri"/>
              </a:rPr>
              <a:t>SPOT</a:t>
            </a:r>
            <a:r>
              <a:rPr lang="en-US" sz="1600" b="0" i="0" u="none" strike="noStrike" cap="none">
                <a:solidFill>
                  <a:schemeClr val="lt1"/>
                </a:solidFill>
                <a:latin typeface="Calibri"/>
                <a:ea typeface="Calibri"/>
                <a:cs typeface="Calibri"/>
                <a:sym typeface="Calibri"/>
              </a:rPr>
              <a:t> (2,5 m). </a:t>
            </a:r>
            <a:endParaRPr sz="1600" b="0" i="0" u="none" strike="noStrike" cap="none">
              <a:solidFill>
                <a:schemeClr val="lt1"/>
              </a:solidFill>
              <a:latin typeface="Calibri"/>
              <a:ea typeface="Calibri"/>
              <a:cs typeface="Calibri"/>
              <a:sym typeface="Calibri"/>
            </a:endParaRPr>
          </a:p>
          <a:p>
            <a:pPr marL="914400" marR="0" lvl="0" indent="0" algn="just" rtl="0">
              <a:lnSpc>
                <a:spcPct val="150000"/>
              </a:lnSpc>
              <a:spcBef>
                <a:spcPts val="120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a:p>
            <a:pPr marL="457200" marR="0" lvl="0" indent="-330200" algn="just" rtl="0">
              <a:lnSpc>
                <a:spcPct val="150000"/>
              </a:lnSpc>
              <a:spcBef>
                <a:spcPts val="120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O trabalho de mapeamento foi executado na plataforma </a:t>
            </a:r>
            <a:r>
              <a:rPr lang="en-US" sz="1600" b="1" i="0" u="none" strike="noStrike" cap="none">
                <a:solidFill>
                  <a:schemeClr val="lt1"/>
                </a:solidFill>
                <a:latin typeface="Calibri"/>
                <a:ea typeface="Calibri"/>
                <a:cs typeface="Calibri"/>
                <a:sym typeface="Calibri"/>
              </a:rPr>
              <a:t>Geocloud</a:t>
            </a:r>
            <a:r>
              <a:rPr lang="en-US" sz="1600" b="0" i="0" u="none" strike="noStrike" cap="none">
                <a:solidFill>
                  <a:schemeClr val="lt1"/>
                </a:solidFill>
                <a:latin typeface="Calibri"/>
                <a:ea typeface="Calibri"/>
                <a:cs typeface="Calibri"/>
                <a:sym typeface="Calibri"/>
              </a:rPr>
              <a:t>, na escala de </a:t>
            </a:r>
            <a:r>
              <a:rPr lang="en-US" sz="1600" b="1" i="0" u="none" strike="noStrike" cap="none">
                <a:solidFill>
                  <a:schemeClr val="lt1"/>
                </a:solidFill>
                <a:latin typeface="Calibri"/>
                <a:ea typeface="Calibri"/>
                <a:cs typeface="Calibri"/>
                <a:sym typeface="Calibri"/>
              </a:rPr>
              <a:t>1:10.000</a:t>
            </a:r>
            <a:r>
              <a:rPr lang="en-US" sz="1600" b="0" i="0" u="none" strike="noStrike" cap="none">
                <a:solidFill>
                  <a:schemeClr val="lt1"/>
                </a:solidFill>
                <a:latin typeface="Calibri"/>
                <a:ea typeface="Calibri"/>
                <a:cs typeface="Calibri"/>
                <a:sym typeface="Calibri"/>
              </a:rPr>
              <a:t>.</a:t>
            </a:r>
            <a:endParaRPr sz="1600" b="0" i="0" u="none" strike="noStrike" cap="none">
              <a:solidFill>
                <a:schemeClr val="lt1"/>
              </a:solidFill>
              <a:latin typeface="Calibri"/>
              <a:ea typeface="Calibri"/>
              <a:cs typeface="Calibri"/>
              <a:sym typeface="Calibri"/>
            </a:endParaRPr>
          </a:p>
        </p:txBody>
      </p:sp>
      <p:pic>
        <p:nvPicPr>
          <p:cNvPr id="587" name="Google Shape;587;g383b794f5d8_0_344"/>
          <p:cNvPicPr preferRelativeResize="0"/>
          <p:nvPr/>
        </p:nvPicPr>
        <p:blipFill rotWithShape="1">
          <a:blip r:embed="rId5">
            <a:alphaModFix/>
          </a:blip>
          <a:srcRect/>
          <a:stretch/>
        </p:blipFill>
        <p:spPr>
          <a:xfrm>
            <a:off x="6240350" y="1980823"/>
            <a:ext cx="6249825" cy="272997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pic>
        <p:nvPicPr>
          <p:cNvPr id="592" name="Google Shape;592;g383b794f5d8_0_385"/>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593" name="Google Shape;593;g383b794f5d8_0_385"/>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594" name="Google Shape;594;g383b794f5d8_0_385"/>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595" name="Google Shape;595;g383b794f5d8_0_385"/>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596" name="Google Shape;596;g383b794f5d8_0_385"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597" name="Google Shape;597;g383b794f5d8_0_385"/>
          <p:cNvSpPr txBox="1"/>
          <p:nvPr/>
        </p:nvSpPr>
        <p:spPr>
          <a:xfrm>
            <a:off x="220550" y="1629750"/>
            <a:ext cx="6019800" cy="4452471"/>
          </a:xfrm>
          <a:prstGeom prst="rect">
            <a:avLst/>
          </a:prstGeom>
          <a:noFill/>
          <a:ln>
            <a:noFill/>
          </a:ln>
        </p:spPr>
        <p:txBody>
          <a:bodyPr spcFirstLastPara="1" wrap="square" lIns="91425" tIns="91425" rIns="91425" bIns="91425" anchor="t" anchorCtr="0">
            <a:spAutoFit/>
          </a:bodyPr>
          <a:lstStyle/>
          <a:p>
            <a:pPr marL="0" marR="0" lvl="0" indent="540000" algn="just" rtl="0">
              <a:lnSpc>
                <a:spcPct val="150000"/>
              </a:lnSpc>
              <a:spcBef>
                <a:spcPts val="80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Para correta delimitação das veredas deve-se observar alguns componentes que geralmente caracterizam as veredas (MEIRELLES, 2004): </a:t>
            </a:r>
            <a:endParaRPr sz="1600" b="0" i="0" u="none" strike="noStrike" cap="none">
              <a:solidFill>
                <a:schemeClr val="lt1"/>
              </a:solidFill>
              <a:latin typeface="Calibri"/>
              <a:ea typeface="Calibri"/>
              <a:cs typeface="Calibri"/>
              <a:sym typeface="Calibri"/>
            </a:endParaRPr>
          </a:p>
          <a:p>
            <a:pPr marL="0" marR="0" lvl="0" indent="457200" algn="just" rtl="0">
              <a:lnSpc>
                <a:spcPct val="150000"/>
              </a:lnSpc>
              <a:spcBef>
                <a:spcPts val="800"/>
              </a:spcBef>
              <a:spcAft>
                <a:spcPts val="0"/>
              </a:spcAft>
              <a:buClr>
                <a:srgbClr val="000000"/>
              </a:buClr>
              <a:buSzPts val="1600"/>
              <a:buFont typeface="Arial"/>
              <a:buNone/>
            </a:pPr>
            <a:r>
              <a:rPr lang="en-US" sz="1600" b="0" i="0" u="none" strike="noStrike" cap="none">
                <a:solidFill>
                  <a:srgbClr val="FBE67B"/>
                </a:solidFill>
                <a:latin typeface="Calibri"/>
                <a:ea typeface="Calibri"/>
                <a:cs typeface="Calibri"/>
                <a:sym typeface="Calibri"/>
              </a:rPr>
              <a:t>Borda</a:t>
            </a:r>
            <a:r>
              <a:rPr lang="en-US" sz="1600" b="0" i="0" u="none" strike="noStrike" cap="none">
                <a:solidFill>
                  <a:schemeClr val="lt1"/>
                </a:solidFill>
                <a:latin typeface="Calibri"/>
                <a:ea typeface="Calibri"/>
                <a:cs typeface="Calibri"/>
                <a:sym typeface="Calibri"/>
              </a:rPr>
              <a:t>: onde os solos são mais claros e apresenta solos com melhor drenagem e onde se pode observar a mudança do tipo de vegetação;</a:t>
            </a:r>
            <a:endParaRPr sz="1600" b="0" i="0" u="none" strike="noStrike" cap="none">
              <a:solidFill>
                <a:schemeClr val="lt1"/>
              </a:solidFill>
              <a:latin typeface="Calibri"/>
              <a:ea typeface="Calibri"/>
              <a:cs typeface="Calibri"/>
              <a:sym typeface="Calibri"/>
            </a:endParaRPr>
          </a:p>
          <a:p>
            <a:pPr marL="457200" marR="0" lvl="0" indent="-330200" algn="just" rtl="0">
              <a:lnSpc>
                <a:spcPct val="150000"/>
              </a:lnSpc>
              <a:spcBef>
                <a:spcPts val="0"/>
              </a:spcBef>
              <a:spcAft>
                <a:spcPts val="0"/>
              </a:spcAft>
              <a:buClr>
                <a:schemeClr val="lt1"/>
              </a:buClr>
              <a:buSzPts val="1600"/>
              <a:buFont typeface="Calibri"/>
              <a:buChar char="●"/>
            </a:pPr>
            <a:r>
              <a:rPr lang="en-US" sz="1600" b="0" i="0" u="none" strike="noStrike" cap="none">
                <a:solidFill>
                  <a:srgbClr val="FBE67B"/>
                </a:solidFill>
                <a:latin typeface="Calibri"/>
                <a:ea typeface="Calibri"/>
                <a:cs typeface="Calibri"/>
                <a:sym typeface="Calibri"/>
              </a:rPr>
              <a:t>Meio</a:t>
            </a:r>
            <a:r>
              <a:rPr lang="en-US" sz="1600" b="0" i="0" u="none" strike="noStrike" cap="none">
                <a:solidFill>
                  <a:schemeClr val="lt1"/>
                </a:solidFill>
                <a:latin typeface="Calibri"/>
                <a:ea typeface="Calibri"/>
                <a:cs typeface="Calibri"/>
                <a:sym typeface="Calibri"/>
              </a:rPr>
              <a:t>: com solo parcialmente alagado e a vegetação dominante é tipicamente herbácea;</a:t>
            </a:r>
            <a:endParaRPr sz="1600" b="0" i="0" u="none" strike="noStrike" cap="none">
              <a:solidFill>
                <a:schemeClr val="lt1"/>
              </a:solidFill>
              <a:latin typeface="Calibri"/>
              <a:ea typeface="Calibri"/>
              <a:cs typeface="Calibri"/>
              <a:sym typeface="Calibri"/>
            </a:endParaRPr>
          </a:p>
          <a:p>
            <a:pPr marL="457200" marR="0" lvl="0" indent="-330200" algn="just" rtl="0">
              <a:lnSpc>
                <a:spcPct val="150000"/>
              </a:lnSpc>
              <a:spcBef>
                <a:spcPts val="0"/>
              </a:spcBef>
              <a:spcAft>
                <a:spcPts val="0"/>
              </a:spcAft>
              <a:buClr>
                <a:schemeClr val="lt1"/>
              </a:buClr>
              <a:buSzPts val="1600"/>
              <a:buFont typeface="Calibri"/>
              <a:buChar char="●"/>
            </a:pPr>
            <a:r>
              <a:rPr lang="en-US" sz="1600" b="0" i="0" u="none" strike="noStrike" cap="none">
                <a:solidFill>
                  <a:srgbClr val="FBE67B"/>
                </a:solidFill>
                <a:latin typeface="Calibri"/>
                <a:ea typeface="Calibri"/>
                <a:cs typeface="Calibri"/>
                <a:sym typeface="Calibri"/>
              </a:rPr>
              <a:t>Fundo</a:t>
            </a:r>
            <a:r>
              <a:rPr lang="en-US" sz="1600" b="0" i="0" u="none" strike="noStrike" cap="none">
                <a:solidFill>
                  <a:schemeClr val="lt1"/>
                </a:solidFill>
                <a:latin typeface="Calibri"/>
                <a:ea typeface="Calibri"/>
                <a:cs typeface="Calibri"/>
                <a:sym typeface="Calibri"/>
              </a:rPr>
              <a:t>: onde o solo é saturado com água, brejoso, onde geralmente ocorrem os buritis, além de árvores adensadas e arbustos.</a:t>
            </a:r>
            <a:endParaRPr sz="1600" b="0" i="0" u="none" strike="noStrike" cap="none">
              <a:solidFill>
                <a:schemeClr val="lt1"/>
              </a:solidFill>
              <a:latin typeface="Calibri"/>
              <a:ea typeface="Calibri"/>
              <a:cs typeface="Calibri"/>
              <a:sym typeface="Calibri"/>
            </a:endParaRPr>
          </a:p>
        </p:txBody>
      </p:sp>
      <p:sp>
        <p:nvSpPr>
          <p:cNvPr id="598" name="Google Shape;598;g383b794f5d8_0_385"/>
          <p:cNvSpPr txBox="1"/>
          <p:nvPr/>
        </p:nvSpPr>
        <p:spPr>
          <a:xfrm>
            <a:off x="75250" y="5718725"/>
            <a:ext cx="6502500" cy="1046700"/>
          </a:xfrm>
          <a:prstGeom prst="rect">
            <a:avLst/>
          </a:prstGeom>
          <a:noFill/>
          <a:ln>
            <a:noFill/>
          </a:ln>
        </p:spPr>
        <p:txBody>
          <a:bodyPr spcFirstLastPara="1" wrap="square" lIns="91425" tIns="91425" rIns="91425" bIns="91425" anchor="t" anchorCtr="0">
            <a:spAutoFit/>
          </a:bodyPr>
          <a:lstStyle/>
          <a:p>
            <a:pPr marL="0" marR="0" lvl="0" indent="540000" algn="just" rtl="0">
              <a:lnSpc>
                <a:spcPct val="150000"/>
              </a:lnSpc>
              <a:spcBef>
                <a:spcPts val="800"/>
              </a:spcBef>
              <a:spcAft>
                <a:spcPts val="800"/>
              </a:spcAft>
              <a:buClr>
                <a:srgbClr val="000000"/>
              </a:buClr>
              <a:buSzPts val="1400"/>
              <a:buFont typeface="Arial"/>
              <a:buNone/>
            </a:pPr>
            <a:r>
              <a:rPr lang="en-US" sz="1400" b="0" i="0" u="none" strike="noStrike" cap="none">
                <a:solidFill>
                  <a:srgbClr val="FFFF00"/>
                </a:solidFill>
                <a:latin typeface="Calibri"/>
                <a:ea typeface="Calibri"/>
                <a:cs typeface="Calibri"/>
                <a:sym typeface="Calibri"/>
              </a:rPr>
              <a:t>Principais Características:  presença de gramínea nativa, formando corredores herbáceos, em vales pouco profundos, solo encharcado, geralmente associados a curso d’água de 1ª ordem. </a:t>
            </a:r>
            <a:endParaRPr sz="1400" b="0" i="0" u="none" strike="noStrike" cap="none">
              <a:solidFill>
                <a:srgbClr val="FFFF00"/>
              </a:solidFill>
              <a:latin typeface="Calibri"/>
              <a:ea typeface="Calibri"/>
              <a:cs typeface="Calibri"/>
              <a:sym typeface="Calibri"/>
            </a:endParaRPr>
          </a:p>
        </p:txBody>
      </p:sp>
      <p:pic>
        <p:nvPicPr>
          <p:cNvPr id="599" name="Google Shape;599;g383b794f5d8_0_385"/>
          <p:cNvPicPr preferRelativeResize="0"/>
          <p:nvPr/>
        </p:nvPicPr>
        <p:blipFill rotWithShape="1">
          <a:blip r:embed="rId5">
            <a:alphaModFix/>
          </a:blip>
          <a:srcRect t="12165" r="18936"/>
          <a:stretch/>
        </p:blipFill>
        <p:spPr>
          <a:xfrm>
            <a:off x="6577750" y="700075"/>
            <a:ext cx="5288575" cy="4191532"/>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604" name="Google Shape;604;g383b794f5d8_0_377"/>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605" name="Google Shape;605;g383b794f5d8_0_377"/>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606" name="Google Shape;606;g383b794f5d8_0_377"/>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607" name="Google Shape;607;g383b794f5d8_0_377"/>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608" name="Google Shape;608;g383b794f5d8_0_377"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609" name="Google Shape;609;g383b794f5d8_0_377"/>
          <p:cNvSpPr txBox="1"/>
          <p:nvPr/>
        </p:nvSpPr>
        <p:spPr>
          <a:xfrm>
            <a:off x="474225" y="2006325"/>
            <a:ext cx="5420400" cy="714300"/>
          </a:xfrm>
          <a:prstGeom prst="rect">
            <a:avLst/>
          </a:prstGeom>
          <a:noFill/>
          <a:ln>
            <a:noFill/>
          </a:ln>
        </p:spPr>
        <p:txBody>
          <a:bodyPr spcFirstLastPara="1" wrap="square" lIns="91425" tIns="91425" rIns="91425" bIns="91425" anchor="t" anchorCtr="0">
            <a:spAutoFit/>
          </a:bodyPr>
          <a:lstStyle/>
          <a:p>
            <a:pPr marL="0" marR="0" lvl="0" indent="540000" algn="just" rtl="0">
              <a:lnSpc>
                <a:spcPct val="115000"/>
              </a:lnSpc>
              <a:spcBef>
                <a:spcPts val="800"/>
              </a:spcBef>
              <a:spcAft>
                <a:spcPts val="80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O mapeamento da vereda deve englobar a vegetação que compõe o fundo da vereda, conforme o exemplo a seguir:</a:t>
            </a:r>
            <a:endParaRPr sz="1600" b="0" i="0" u="none" strike="noStrike" cap="none">
              <a:solidFill>
                <a:schemeClr val="lt1"/>
              </a:solidFill>
              <a:latin typeface="Arial"/>
              <a:ea typeface="Arial"/>
              <a:cs typeface="Arial"/>
              <a:sym typeface="Arial"/>
            </a:endParaRPr>
          </a:p>
        </p:txBody>
      </p:sp>
      <p:pic>
        <p:nvPicPr>
          <p:cNvPr id="610" name="Google Shape;610;g383b794f5d8_0_377"/>
          <p:cNvPicPr preferRelativeResize="0"/>
          <p:nvPr/>
        </p:nvPicPr>
        <p:blipFill rotWithShape="1">
          <a:blip r:embed="rId5">
            <a:alphaModFix/>
          </a:blip>
          <a:srcRect/>
          <a:stretch/>
        </p:blipFill>
        <p:spPr>
          <a:xfrm>
            <a:off x="6743700" y="634688"/>
            <a:ext cx="5029200" cy="3457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73"/>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endParaRPr/>
          </a:p>
        </p:txBody>
      </p:sp>
      <p:sp>
        <p:nvSpPr>
          <p:cNvPr id="94" name="Google Shape;94;p73"/>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dk1"/>
              </a:buClr>
              <a:buSzPts val="1800"/>
              <a:buNone/>
            </a:pPr>
            <a:endParaRPr/>
          </a:p>
        </p:txBody>
      </p:sp>
      <p:pic>
        <p:nvPicPr>
          <p:cNvPr id="95" name="Google Shape;95;p73"/>
          <p:cNvPicPr preferRelativeResize="0"/>
          <p:nvPr/>
        </p:nvPicPr>
        <p:blipFill rotWithShape="1">
          <a:blip r:embed="rId3">
            <a:alphaModFix/>
          </a:blip>
          <a:srcRect/>
          <a:stretch/>
        </p:blipFill>
        <p:spPr>
          <a:xfrm>
            <a:off x="1600200" y="609912"/>
            <a:ext cx="8878172" cy="55670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pic>
        <p:nvPicPr>
          <p:cNvPr id="615" name="Google Shape;615;g383b794f5d8_0_369"/>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616" name="Google Shape;616;g383b794f5d8_0_369"/>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617" name="Google Shape;617;g383b794f5d8_0_369"/>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618" name="Google Shape;618;g383b794f5d8_0_369"/>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619" name="Google Shape;619;g383b794f5d8_0_369"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620" name="Google Shape;620;g383b794f5d8_0_369"/>
          <p:cNvSpPr txBox="1"/>
          <p:nvPr/>
        </p:nvSpPr>
        <p:spPr>
          <a:xfrm>
            <a:off x="403225" y="2590000"/>
            <a:ext cx="5469000" cy="1908600"/>
          </a:xfrm>
          <a:prstGeom prst="rect">
            <a:avLst/>
          </a:prstGeom>
          <a:noFill/>
          <a:ln>
            <a:noFill/>
          </a:ln>
        </p:spPr>
        <p:txBody>
          <a:bodyPr spcFirstLastPara="1" wrap="square" lIns="91425" tIns="91425" rIns="91425" bIns="91425" anchor="t" anchorCtr="0">
            <a:spAutoFit/>
          </a:bodyPr>
          <a:lstStyle/>
          <a:p>
            <a:pPr marL="0" marR="0" lvl="0" indent="540000" algn="just" rtl="0">
              <a:lnSpc>
                <a:spcPct val="150000"/>
              </a:lnSpc>
              <a:spcBef>
                <a:spcPts val="800"/>
              </a:spcBef>
              <a:spcAft>
                <a:spcPts val="80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Nos casos onde existem reservatórios artificiais dentro da vereda, o polígono da vereda deve englobar toda a área que originalmente caracterizava-se como vereda, inclusive a área do reservatório artificial, quando for o caso, conforme exemplo a seguir:</a:t>
            </a:r>
            <a:endParaRPr sz="1600" b="0" i="0" u="none" strike="noStrike" cap="none">
              <a:solidFill>
                <a:schemeClr val="lt1"/>
              </a:solidFill>
              <a:latin typeface="Calibri"/>
              <a:ea typeface="Calibri"/>
              <a:cs typeface="Calibri"/>
              <a:sym typeface="Calibri"/>
            </a:endParaRPr>
          </a:p>
        </p:txBody>
      </p:sp>
      <p:pic>
        <p:nvPicPr>
          <p:cNvPr id="621" name="Google Shape;621;g383b794f5d8_0_369"/>
          <p:cNvPicPr preferRelativeResize="0"/>
          <p:nvPr/>
        </p:nvPicPr>
        <p:blipFill rotWithShape="1">
          <a:blip r:embed="rId5">
            <a:alphaModFix/>
          </a:blip>
          <a:srcRect t="8122" b="3584"/>
          <a:stretch/>
        </p:blipFill>
        <p:spPr>
          <a:xfrm>
            <a:off x="6676425" y="974725"/>
            <a:ext cx="5412200" cy="440057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pic>
        <p:nvPicPr>
          <p:cNvPr id="626" name="Google Shape;626;g383b794f5d8_0_405"/>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627" name="Google Shape;627;g383b794f5d8_0_405"/>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628" name="Google Shape;628;g383b794f5d8_0_405"/>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629" name="Google Shape;629;g383b794f5d8_0_405"/>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630" name="Google Shape;630;g383b794f5d8_0_405"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631" name="Google Shape;631;g383b794f5d8_0_405"/>
          <p:cNvSpPr txBox="1"/>
          <p:nvPr/>
        </p:nvSpPr>
        <p:spPr>
          <a:xfrm>
            <a:off x="182400" y="1982025"/>
            <a:ext cx="4860900" cy="1539300"/>
          </a:xfrm>
          <a:prstGeom prst="rect">
            <a:avLst/>
          </a:prstGeom>
          <a:noFill/>
          <a:ln>
            <a:noFill/>
          </a:ln>
        </p:spPr>
        <p:txBody>
          <a:bodyPr spcFirstLastPara="1" wrap="square" lIns="91425" tIns="91425" rIns="91425" bIns="91425" anchor="t" anchorCtr="0">
            <a:spAutoFit/>
          </a:bodyPr>
          <a:lstStyle/>
          <a:p>
            <a:pPr marL="0" marR="0" lvl="0" indent="540000" algn="just" rtl="0">
              <a:lnSpc>
                <a:spcPct val="150000"/>
              </a:lnSpc>
              <a:spcBef>
                <a:spcPts val="800"/>
              </a:spcBef>
              <a:spcAft>
                <a:spcPts val="80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Nos casos em que houve desmatamento/degradação das veredas é importante, quando possível, delimitar o limite da vereda conforme tamanho da área original de antes do desmatamento. </a:t>
            </a:r>
            <a:endParaRPr sz="1600" b="0" i="0" u="none" strike="noStrike" cap="none">
              <a:solidFill>
                <a:schemeClr val="lt1"/>
              </a:solidFill>
              <a:latin typeface="Calibri"/>
              <a:ea typeface="Calibri"/>
              <a:cs typeface="Calibri"/>
              <a:sym typeface="Calibri"/>
            </a:endParaRPr>
          </a:p>
        </p:txBody>
      </p:sp>
      <p:pic>
        <p:nvPicPr>
          <p:cNvPr id="632" name="Google Shape;632;g383b794f5d8_0_405"/>
          <p:cNvPicPr preferRelativeResize="0"/>
          <p:nvPr/>
        </p:nvPicPr>
        <p:blipFill rotWithShape="1">
          <a:blip r:embed="rId5">
            <a:alphaModFix/>
          </a:blip>
          <a:srcRect/>
          <a:stretch/>
        </p:blipFill>
        <p:spPr>
          <a:xfrm>
            <a:off x="5475518" y="1825375"/>
            <a:ext cx="6579332" cy="3773600"/>
          </a:xfrm>
          <a:prstGeom prst="rect">
            <a:avLst/>
          </a:prstGeom>
          <a:noFill/>
          <a:ln>
            <a:noFill/>
          </a:ln>
        </p:spPr>
      </p:pic>
      <p:pic>
        <p:nvPicPr>
          <p:cNvPr id="633" name="Google Shape;633;g383b794f5d8_0_405"/>
          <p:cNvPicPr preferRelativeResize="0"/>
          <p:nvPr/>
        </p:nvPicPr>
        <p:blipFill rotWithShape="1">
          <a:blip r:embed="rId6">
            <a:alphaModFix/>
          </a:blip>
          <a:srcRect/>
          <a:stretch/>
        </p:blipFill>
        <p:spPr>
          <a:xfrm>
            <a:off x="5524175" y="2201113"/>
            <a:ext cx="6716475" cy="337115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pic>
        <p:nvPicPr>
          <p:cNvPr id="638" name="Google Shape;638;g383b794f5d8_0_425"/>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639" name="Google Shape;639;g383b794f5d8_0_425"/>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640" name="Google Shape;640;g383b794f5d8_0_425"/>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641" name="Google Shape;641;g383b794f5d8_0_425"/>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642" name="Google Shape;642;g383b794f5d8_0_425"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643" name="Google Shape;643;g383b794f5d8_0_425"/>
          <p:cNvSpPr txBox="1"/>
          <p:nvPr/>
        </p:nvSpPr>
        <p:spPr>
          <a:xfrm>
            <a:off x="293700" y="1690175"/>
            <a:ext cx="5432400" cy="1877700"/>
          </a:xfrm>
          <a:prstGeom prst="rect">
            <a:avLst/>
          </a:prstGeom>
          <a:noFill/>
          <a:ln>
            <a:noFill/>
          </a:ln>
        </p:spPr>
        <p:txBody>
          <a:bodyPr spcFirstLastPara="1" wrap="square" lIns="91425" tIns="91425" rIns="91425" bIns="91425" anchor="t" anchorCtr="0">
            <a:spAutoFit/>
          </a:bodyPr>
          <a:lstStyle/>
          <a:p>
            <a:pPr marL="0" marR="0" lvl="0" indent="457200" algn="just" rtl="0">
              <a:lnSpc>
                <a:spcPct val="150000"/>
              </a:lnSpc>
              <a:spcBef>
                <a:spcPts val="800"/>
              </a:spcBef>
              <a:spcAft>
                <a:spcPts val="80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Quando a </a:t>
            </a:r>
            <a:r>
              <a:rPr lang="en-US" sz="1600" b="1" i="0" u="none" strike="noStrike" cap="none">
                <a:solidFill>
                  <a:schemeClr val="lt1"/>
                </a:solidFill>
                <a:latin typeface="Calibri"/>
                <a:ea typeface="Calibri"/>
                <a:cs typeface="Calibri"/>
                <a:sym typeface="Calibri"/>
              </a:rPr>
              <a:t>faixa de gramíneas circunda a vereda de forma contínua</a:t>
            </a:r>
            <a:r>
              <a:rPr lang="en-US" sz="1600" b="0" i="0" u="none" strike="noStrike" cap="none">
                <a:solidFill>
                  <a:schemeClr val="lt1"/>
                </a:solidFill>
                <a:latin typeface="Calibri"/>
                <a:ea typeface="Calibri"/>
                <a:cs typeface="Calibri"/>
                <a:sym typeface="Calibri"/>
              </a:rPr>
              <a:t>, deve-se mapear toda a unidade (vegetação densa + gramíneas), de modo a representar integralmente o ambiente de vereda.</a:t>
            </a:r>
            <a:br>
              <a:rPr lang="en-US" sz="1400" b="0" i="0" u="none" strike="noStrike" cap="none">
                <a:solidFill>
                  <a:schemeClr val="lt1"/>
                </a:solidFill>
                <a:latin typeface="Calibri"/>
                <a:ea typeface="Calibri"/>
                <a:cs typeface="Calibri"/>
                <a:sym typeface="Calibri"/>
              </a:rPr>
            </a:br>
            <a:r>
              <a:rPr lang="en-US" sz="1400" b="0" i="0" u="none" strike="noStrike" cap="none">
                <a:solidFill>
                  <a:schemeClr val="lt1"/>
                </a:solidFill>
                <a:latin typeface="Calibri"/>
                <a:ea typeface="Calibri"/>
                <a:cs typeface="Calibri"/>
                <a:sym typeface="Calibri"/>
              </a:rPr>
              <a:t>	</a:t>
            </a:r>
            <a:endParaRPr sz="1400" b="0" i="0" u="none" strike="noStrike" cap="none">
              <a:solidFill>
                <a:schemeClr val="lt1"/>
              </a:solidFill>
              <a:latin typeface="Calibri"/>
              <a:ea typeface="Calibri"/>
              <a:cs typeface="Calibri"/>
              <a:sym typeface="Calibri"/>
            </a:endParaRPr>
          </a:p>
        </p:txBody>
      </p:sp>
      <p:pic>
        <p:nvPicPr>
          <p:cNvPr id="644" name="Google Shape;644;g383b794f5d8_0_425"/>
          <p:cNvPicPr preferRelativeResize="0"/>
          <p:nvPr/>
        </p:nvPicPr>
        <p:blipFill rotWithShape="1">
          <a:blip r:embed="rId5">
            <a:alphaModFix/>
          </a:blip>
          <a:srcRect/>
          <a:stretch/>
        </p:blipFill>
        <p:spPr>
          <a:xfrm>
            <a:off x="6900925" y="389100"/>
            <a:ext cx="4526225" cy="57606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pic>
        <p:nvPicPr>
          <p:cNvPr id="649" name="Google Shape;649;g383b794f5d8_0_417"/>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650" name="Google Shape;650;g383b794f5d8_0_417"/>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651" name="Google Shape;651;g383b794f5d8_0_417"/>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652" name="Google Shape;652;g383b794f5d8_0_417"/>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653" name="Google Shape;653;g383b794f5d8_0_417"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654" name="Google Shape;654;g383b794f5d8_0_417"/>
          <p:cNvSpPr txBox="1"/>
          <p:nvPr/>
        </p:nvSpPr>
        <p:spPr>
          <a:xfrm>
            <a:off x="328300" y="1957700"/>
            <a:ext cx="5274300" cy="4433100"/>
          </a:xfrm>
          <a:prstGeom prst="rect">
            <a:avLst/>
          </a:prstGeom>
          <a:noFill/>
          <a:ln>
            <a:noFill/>
          </a:ln>
        </p:spPr>
        <p:txBody>
          <a:bodyPr spcFirstLastPara="1" wrap="square" lIns="91425" tIns="91425" rIns="91425" bIns="91425" anchor="t" anchorCtr="0">
            <a:spAutoFit/>
          </a:bodyPr>
          <a:lstStyle/>
          <a:p>
            <a:pPr marL="0" marR="0" lvl="0" indent="540000" algn="just" rtl="0">
              <a:lnSpc>
                <a:spcPct val="150000"/>
              </a:lnSpc>
              <a:spcBef>
                <a:spcPts val="80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Deve-se </a:t>
            </a:r>
            <a:r>
              <a:rPr lang="en-US" sz="1600" b="0" i="0" u="none" strike="noStrike" cap="none">
                <a:solidFill>
                  <a:srgbClr val="FFFF00"/>
                </a:solidFill>
                <a:latin typeface="Calibri"/>
                <a:ea typeface="Calibri"/>
                <a:cs typeface="Calibri"/>
                <a:sym typeface="Calibri"/>
              </a:rPr>
              <a:t>evitar a fragmentação</a:t>
            </a:r>
            <a:r>
              <a:rPr lang="en-US" sz="1600" b="0" i="0" u="none" strike="noStrike" cap="none">
                <a:solidFill>
                  <a:schemeClr val="lt1"/>
                </a:solidFill>
                <a:latin typeface="Calibri"/>
                <a:ea typeface="Calibri"/>
                <a:cs typeface="Calibri"/>
                <a:sym typeface="Calibri"/>
              </a:rPr>
              <a:t> do mapeamento da vereda, em virtude de descaracterização ocorrida por ação antrópica.</a:t>
            </a:r>
            <a:endParaRPr sz="1600" b="0" i="0" u="none" strike="noStrike" cap="none">
              <a:solidFill>
                <a:schemeClr val="lt1"/>
              </a:solidFill>
              <a:latin typeface="Calibri"/>
              <a:ea typeface="Calibri"/>
              <a:cs typeface="Calibri"/>
              <a:sym typeface="Calibri"/>
            </a:endParaRPr>
          </a:p>
          <a:p>
            <a:pPr marL="0" marR="0" lvl="0" indent="540000" algn="just" rtl="0">
              <a:lnSpc>
                <a:spcPct val="150000"/>
              </a:lnSpc>
              <a:spcBef>
                <a:spcPts val="80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a:p>
            <a:pPr marL="0" marR="0" lvl="0" indent="540000" algn="just" rtl="0">
              <a:lnSpc>
                <a:spcPct val="150000"/>
              </a:lnSpc>
              <a:spcBef>
                <a:spcPts val="80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observa-se que ocorre um processo erosivo (coordenadas -53.8154, -14.8407) em área adjacente à vereda, o que ocasionou o carreamento de sedimentos  alterando a resposta espectral de umidade no local e apresenta a vetorização INCORRETA, pois fragmenta a vereda em duas partes (polígono rosa). </a:t>
            </a:r>
            <a:endParaRPr sz="1600" b="1" i="0" u="none" strike="noStrike" cap="none">
              <a:solidFill>
                <a:schemeClr val="lt1"/>
              </a:solidFill>
              <a:latin typeface="Calibri"/>
              <a:ea typeface="Calibri"/>
              <a:cs typeface="Calibri"/>
              <a:sym typeface="Calibri"/>
            </a:endParaRPr>
          </a:p>
          <a:p>
            <a:pPr marL="0" marR="0" lvl="0" indent="540000" algn="just" rtl="0">
              <a:lnSpc>
                <a:spcPct val="150000"/>
              </a:lnSpc>
              <a:spcBef>
                <a:spcPts val="800"/>
              </a:spcBef>
              <a:spcAft>
                <a:spcPts val="80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pic>
        <p:nvPicPr>
          <p:cNvPr id="655" name="Google Shape;655;g383b794f5d8_0_417"/>
          <p:cNvPicPr preferRelativeResize="0"/>
          <p:nvPr/>
        </p:nvPicPr>
        <p:blipFill rotWithShape="1">
          <a:blip r:embed="rId5">
            <a:alphaModFix/>
          </a:blip>
          <a:srcRect/>
          <a:stretch/>
        </p:blipFill>
        <p:spPr>
          <a:xfrm>
            <a:off x="5715200" y="2036776"/>
            <a:ext cx="6545750" cy="290132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pic>
        <p:nvPicPr>
          <p:cNvPr id="660" name="Google Shape;660;g383b794f5d8_0_443"/>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661" name="Google Shape;661;g383b794f5d8_0_443"/>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662" name="Google Shape;662;g383b794f5d8_0_443"/>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663" name="Google Shape;663;g383b794f5d8_0_443"/>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664" name="Google Shape;664;g383b794f5d8_0_443"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665" name="Google Shape;665;g383b794f5d8_0_443"/>
          <p:cNvSpPr txBox="1"/>
          <p:nvPr/>
        </p:nvSpPr>
        <p:spPr>
          <a:xfrm>
            <a:off x="306500" y="1958225"/>
            <a:ext cx="5574300" cy="997500"/>
          </a:xfrm>
          <a:prstGeom prst="rect">
            <a:avLst/>
          </a:prstGeom>
          <a:noFill/>
          <a:ln>
            <a:noFill/>
          </a:ln>
        </p:spPr>
        <p:txBody>
          <a:bodyPr spcFirstLastPara="1" wrap="square" lIns="91425" tIns="91425" rIns="91425" bIns="91425" anchor="t" anchorCtr="0">
            <a:spAutoFit/>
          </a:bodyPr>
          <a:lstStyle/>
          <a:p>
            <a:pPr marL="0" marR="0" lvl="0" indent="540000" algn="just" rtl="0">
              <a:lnSpc>
                <a:spcPct val="115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O correto é mapear a vereda de forma contínua, sem fragmenta-la em função dos sedimentos trazidos pelo processo erosivo.</a:t>
            </a:r>
            <a:endParaRPr sz="1600" b="0" i="0" u="none" strike="noStrike" cap="none">
              <a:solidFill>
                <a:schemeClr val="lt1"/>
              </a:solidFill>
              <a:latin typeface="Arial"/>
              <a:ea typeface="Arial"/>
              <a:cs typeface="Arial"/>
              <a:sym typeface="Arial"/>
            </a:endParaRPr>
          </a:p>
        </p:txBody>
      </p:sp>
      <p:pic>
        <p:nvPicPr>
          <p:cNvPr id="666" name="Google Shape;666;g383b794f5d8_0_443"/>
          <p:cNvPicPr preferRelativeResize="0"/>
          <p:nvPr/>
        </p:nvPicPr>
        <p:blipFill rotWithShape="1">
          <a:blip r:embed="rId5">
            <a:alphaModFix/>
          </a:blip>
          <a:srcRect/>
          <a:stretch/>
        </p:blipFill>
        <p:spPr>
          <a:xfrm>
            <a:off x="6291405" y="1958225"/>
            <a:ext cx="5986745" cy="386452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pic>
        <p:nvPicPr>
          <p:cNvPr id="671" name="Google Shape;671;g383b794f5d8_0_469"/>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672" name="Google Shape;672;g383b794f5d8_0_469"/>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673" name="Google Shape;673;g383b794f5d8_0_469"/>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674" name="Google Shape;674;g383b794f5d8_0_469"/>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675" name="Google Shape;675;g383b794f5d8_0_469"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676" name="Google Shape;676;g383b794f5d8_0_469"/>
          <p:cNvSpPr txBox="1"/>
          <p:nvPr/>
        </p:nvSpPr>
        <p:spPr>
          <a:xfrm>
            <a:off x="198775" y="2054075"/>
            <a:ext cx="5820900" cy="2011200"/>
          </a:xfrm>
          <a:prstGeom prst="rect">
            <a:avLst/>
          </a:prstGeom>
          <a:noFill/>
          <a:ln>
            <a:noFill/>
          </a:ln>
        </p:spPr>
        <p:txBody>
          <a:bodyPr spcFirstLastPara="1" wrap="square" lIns="91425" tIns="91425" rIns="91425" bIns="91425" anchor="t" anchorCtr="0">
            <a:spAutoFit/>
          </a:bodyPr>
          <a:lstStyle/>
          <a:p>
            <a:pPr marL="0" marR="0" lvl="0" indent="540000" algn="just" rtl="0">
              <a:lnSpc>
                <a:spcPct val="150000"/>
              </a:lnSpc>
              <a:spcBef>
                <a:spcPts val="80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Em caso de </a:t>
            </a:r>
            <a:r>
              <a:rPr lang="en-US" sz="1600" b="0" i="0" u="none" strike="noStrike" cap="none">
                <a:solidFill>
                  <a:srgbClr val="FFFF00"/>
                </a:solidFill>
                <a:latin typeface="Calibri"/>
                <a:ea typeface="Calibri"/>
                <a:cs typeface="Calibri"/>
                <a:sym typeface="Calibri"/>
              </a:rPr>
              <a:t>degradação de vereda</a:t>
            </a:r>
            <a:r>
              <a:rPr lang="en-US" sz="1600" b="0" i="0" u="none" strike="noStrike" cap="none">
                <a:solidFill>
                  <a:schemeClr val="lt1"/>
                </a:solidFill>
                <a:latin typeface="Calibri"/>
                <a:ea typeface="Calibri"/>
                <a:cs typeface="Calibri"/>
                <a:sym typeface="Calibri"/>
              </a:rPr>
              <a:t>, será mapeado normalmente a vereda, de acordo com seu limite natural, conforme seja possível identificar na imagem mais antiga e de melhor qualidade disponível.</a:t>
            </a:r>
            <a:endParaRPr sz="1600" b="0" i="0" u="none" strike="noStrike" cap="none">
              <a:solidFill>
                <a:schemeClr val="lt1"/>
              </a:solidFill>
              <a:latin typeface="Calibri"/>
              <a:ea typeface="Calibri"/>
              <a:cs typeface="Calibri"/>
              <a:sym typeface="Calibri"/>
            </a:endParaRPr>
          </a:p>
          <a:p>
            <a:pPr marL="0" marR="0" lvl="0" indent="540000" algn="l" rtl="0">
              <a:lnSpc>
                <a:spcPct val="150000"/>
              </a:lnSpc>
              <a:spcBef>
                <a:spcPts val="80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pic>
        <p:nvPicPr>
          <p:cNvPr id="677" name="Google Shape;677;g383b794f5d8_0_469"/>
          <p:cNvPicPr preferRelativeResize="0"/>
          <p:nvPr/>
        </p:nvPicPr>
        <p:blipFill rotWithShape="1">
          <a:blip r:embed="rId5">
            <a:alphaModFix/>
          </a:blip>
          <a:srcRect/>
          <a:stretch/>
        </p:blipFill>
        <p:spPr>
          <a:xfrm>
            <a:off x="6170475" y="2670300"/>
            <a:ext cx="5820900" cy="3736744"/>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pic>
        <p:nvPicPr>
          <p:cNvPr id="682" name="Google Shape;682;g383b794f5d8_0_481"/>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683" name="Google Shape;683;g383b794f5d8_0_481"/>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684" name="Google Shape;684;g383b794f5d8_0_481"/>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685" name="Google Shape;685;g383b794f5d8_0_481"/>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686" name="Google Shape;686;g383b794f5d8_0_481"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687" name="Google Shape;687;g383b794f5d8_0_481"/>
          <p:cNvSpPr txBox="1"/>
          <p:nvPr/>
        </p:nvSpPr>
        <p:spPr>
          <a:xfrm>
            <a:off x="403225" y="2087200"/>
            <a:ext cx="5831100" cy="2470500"/>
          </a:xfrm>
          <a:prstGeom prst="rect">
            <a:avLst/>
          </a:prstGeom>
          <a:noFill/>
          <a:ln>
            <a:noFill/>
          </a:ln>
        </p:spPr>
        <p:txBody>
          <a:bodyPr spcFirstLastPara="1" wrap="square" lIns="91425" tIns="91425" rIns="91425" bIns="91425" anchor="t" anchorCtr="0">
            <a:spAutoFit/>
          </a:bodyPr>
          <a:lstStyle/>
          <a:p>
            <a:pPr marL="548640" marR="0" lvl="0" indent="-548640" algn="just" rtl="0">
              <a:lnSpc>
                <a:spcPct val="150000"/>
              </a:lnSpc>
              <a:spcBef>
                <a:spcPts val="120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Áreas Úmidas com aspecto de Vereda em área originalmente recoberta por Floresta</a:t>
            </a:r>
            <a:endParaRPr sz="1600" b="1" i="0" u="none" strike="noStrike" cap="none">
              <a:solidFill>
                <a:schemeClr val="lt1"/>
              </a:solidFill>
              <a:latin typeface="Arial"/>
              <a:ea typeface="Arial"/>
              <a:cs typeface="Arial"/>
              <a:sym typeface="Arial"/>
            </a:endParaRPr>
          </a:p>
          <a:p>
            <a:pPr marL="548640" marR="0" lvl="0" indent="-548640" algn="just" rtl="0">
              <a:lnSpc>
                <a:spcPct val="150000"/>
              </a:lnSpc>
              <a:spcBef>
                <a:spcPts val="1200"/>
              </a:spcBef>
              <a:spcAft>
                <a:spcPts val="0"/>
              </a:spcAft>
              <a:buClr>
                <a:srgbClr val="000000"/>
              </a:buClr>
              <a:buSzPts val="1600"/>
              <a:buFont typeface="Arial"/>
              <a:buNone/>
            </a:pPr>
            <a:endParaRPr sz="1600" b="1" i="0" u="none" strike="noStrike" cap="none">
              <a:solidFill>
                <a:schemeClr val="lt1"/>
              </a:solidFill>
              <a:latin typeface="Arial"/>
              <a:ea typeface="Arial"/>
              <a:cs typeface="Arial"/>
              <a:sym typeface="Arial"/>
            </a:endParaRPr>
          </a:p>
          <a:p>
            <a:pPr marL="0" marR="0" lvl="0" indent="540000" algn="just" rtl="0">
              <a:lnSpc>
                <a:spcPct val="150000"/>
              </a:lnSpc>
              <a:spcBef>
                <a:spcPts val="30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Áreas de floresta em áreas úmidas, que foram desmatadas, podem apresentar aspecto aproximado com a resposta de vereda, mas não são veredas. </a:t>
            </a:r>
            <a:endParaRPr sz="1600" b="0" i="0" u="none" strike="noStrike" cap="none">
              <a:solidFill>
                <a:schemeClr val="lt1"/>
              </a:solidFill>
              <a:latin typeface="Arial"/>
              <a:ea typeface="Arial"/>
              <a:cs typeface="Arial"/>
              <a:sym typeface="Arial"/>
            </a:endParaRPr>
          </a:p>
        </p:txBody>
      </p:sp>
      <p:pic>
        <p:nvPicPr>
          <p:cNvPr id="688" name="Google Shape;688;g383b794f5d8_0_481"/>
          <p:cNvPicPr preferRelativeResize="0"/>
          <p:nvPr/>
        </p:nvPicPr>
        <p:blipFill rotWithShape="1">
          <a:blip r:embed="rId5">
            <a:alphaModFix/>
          </a:blip>
          <a:srcRect/>
          <a:stretch/>
        </p:blipFill>
        <p:spPr>
          <a:xfrm>
            <a:off x="6392750" y="152400"/>
            <a:ext cx="5646850" cy="2606238"/>
          </a:xfrm>
          <a:prstGeom prst="rect">
            <a:avLst/>
          </a:prstGeom>
          <a:noFill/>
          <a:ln>
            <a:noFill/>
          </a:ln>
        </p:spPr>
      </p:pic>
      <p:pic>
        <p:nvPicPr>
          <p:cNvPr id="689" name="Google Shape;689;g383b794f5d8_0_481"/>
          <p:cNvPicPr preferRelativeResize="0"/>
          <p:nvPr/>
        </p:nvPicPr>
        <p:blipFill rotWithShape="1">
          <a:blip r:embed="rId6">
            <a:alphaModFix/>
          </a:blip>
          <a:srcRect/>
          <a:stretch/>
        </p:blipFill>
        <p:spPr>
          <a:xfrm>
            <a:off x="6386725" y="2911038"/>
            <a:ext cx="5652875" cy="2891306"/>
          </a:xfrm>
          <a:prstGeom prst="rect">
            <a:avLst/>
          </a:prstGeom>
          <a:noFill/>
          <a:ln>
            <a:noFill/>
          </a:ln>
        </p:spPr>
      </p:pic>
      <p:sp>
        <p:nvSpPr>
          <p:cNvPr id="690" name="Google Shape;690;g383b794f5d8_0_481"/>
          <p:cNvSpPr txBox="1"/>
          <p:nvPr/>
        </p:nvSpPr>
        <p:spPr>
          <a:xfrm>
            <a:off x="93050" y="1629738"/>
            <a:ext cx="3000000" cy="7848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400"/>
              </a:spcAft>
              <a:buClr>
                <a:srgbClr val="000000"/>
              </a:buClr>
              <a:buSzPts val="1300"/>
              <a:buFont typeface="Arial"/>
              <a:buNone/>
            </a:pPr>
            <a:r>
              <a:rPr lang="en-US" sz="1300" b="1" i="0" u="none" strike="noStrike" cap="none">
                <a:solidFill>
                  <a:srgbClr val="FF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pic>
        <p:nvPicPr>
          <p:cNvPr id="695" name="Google Shape;695;g383b794f5d8_0_451"/>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696" name="Google Shape;696;g383b794f5d8_0_451"/>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697" name="Google Shape;697;g383b794f5d8_0_451"/>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698" name="Google Shape;698;g383b794f5d8_0_451"/>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699" name="Google Shape;699;g383b794f5d8_0_451"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700" name="Google Shape;700;g383b794f5d8_0_451"/>
          <p:cNvSpPr txBox="1"/>
          <p:nvPr/>
        </p:nvSpPr>
        <p:spPr>
          <a:xfrm>
            <a:off x="198775" y="2054075"/>
            <a:ext cx="5820900" cy="1169700"/>
          </a:xfrm>
          <a:prstGeom prst="rect">
            <a:avLst/>
          </a:prstGeom>
          <a:noFill/>
          <a:ln>
            <a:noFill/>
          </a:ln>
        </p:spPr>
        <p:txBody>
          <a:bodyPr spcFirstLastPara="1" wrap="square" lIns="91425" tIns="91425" rIns="91425" bIns="91425" anchor="t" anchorCtr="0">
            <a:spAutoFit/>
          </a:bodyPr>
          <a:lstStyle/>
          <a:p>
            <a:pPr marL="0" marR="0" lvl="0" indent="540000" algn="l" rtl="0">
              <a:lnSpc>
                <a:spcPct val="15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Caso de Vereda em que houve adensamento da vegetação, aparentemente de modo natural e perdeu-se as características do predomínio do estrato graminoide.</a:t>
            </a:r>
            <a:endParaRPr sz="1600" b="0" i="0" u="none" strike="noStrike" cap="none">
              <a:solidFill>
                <a:schemeClr val="lt1"/>
              </a:solidFill>
              <a:latin typeface="Calibri"/>
              <a:ea typeface="Calibri"/>
              <a:cs typeface="Calibri"/>
              <a:sym typeface="Calibri"/>
            </a:endParaRPr>
          </a:p>
        </p:txBody>
      </p:sp>
      <p:pic>
        <p:nvPicPr>
          <p:cNvPr id="701" name="Google Shape;701;g383b794f5d8_0_451"/>
          <p:cNvPicPr preferRelativeResize="0"/>
          <p:nvPr/>
        </p:nvPicPr>
        <p:blipFill rotWithShape="1">
          <a:blip r:embed="rId5">
            <a:alphaModFix/>
          </a:blip>
          <a:srcRect/>
          <a:stretch/>
        </p:blipFill>
        <p:spPr>
          <a:xfrm>
            <a:off x="7288700" y="174225"/>
            <a:ext cx="4484200" cy="3248925"/>
          </a:xfrm>
          <a:prstGeom prst="rect">
            <a:avLst/>
          </a:prstGeom>
          <a:noFill/>
          <a:ln>
            <a:noFill/>
          </a:ln>
        </p:spPr>
      </p:pic>
      <p:pic>
        <p:nvPicPr>
          <p:cNvPr id="702" name="Google Shape;702;g383b794f5d8_0_451"/>
          <p:cNvPicPr preferRelativeResize="0"/>
          <p:nvPr/>
        </p:nvPicPr>
        <p:blipFill rotWithShape="1">
          <a:blip r:embed="rId6">
            <a:alphaModFix/>
          </a:blip>
          <a:srcRect/>
          <a:stretch/>
        </p:blipFill>
        <p:spPr>
          <a:xfrm>
            <a:off x="7255313" y="3715275"/>
            <a:ext cx="4550966" cy="2941100"/>
          </a:xfrm>
          <a:prstGeom prst="rect">
            <a:avLst/>
          </a:prstGeom>
          <a:noFill/>
          <a:ln>
            <a:noFill/>
          </a:ln>
        </p:spPr>
      </p:pic>
      <p:sp>
        <p:nvSpPr>
          <p:cNvPr id="703" name="Google Shape;703;g383b794f5d8_0_451"/>
          <p:cNvSpPr txBox="1"/>
          <p:nvPr/>
        </p:nvSpPr>
        <p:spPr>
          <a:xfrm>
            <a:off x="93050" y="1629738"/>
            <a:ext cx="3000000" cy="7848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400"/>
              </a:spcAft>
              <a:buClr>
                <a:srgbClr val="000000"/>
              </a:buClr>
              <a:buSzPts val="1300"/>
              <a:buFont typeface="Arial"/>
              <a:buNone/>
            </a:pPr>
            <a:r>
              <a:rPr lang="en-US" sz="1300" b="1" i="0" u="none" strike="noStrike" cap="none">
                <a:solidFill>
                  <a:srgbClr val="FF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pic>
        <p:nvPicPr>
          <p:cNvPr id="708" name="Google Shape;708;g383b794f5d8_0_515"/>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709" name="Google Shape;709;g383b794f5d8_0_515"/>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710" name="Google Shape;710;g383b794f5d8_0_515"/>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711" name="Google Shape;711;g383b794f5d8_0_515"/>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712" name="Google Shape;712;g383b794f5d8_0_515"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713" name="Google Shape;713;g383b794f5d8_0_515"/>
          <p:cNvSpPr txBox="1"/>
          <p:nvPr/>
        </p:nvSpPr>
        <p:spPr>
          <a:xfrm>
            <a:off x="246300" y="1766263"/>
            <a:ext cx="3000000" cy="7848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400"/>
              </a:spcAft>
              <a:buClr>
                <a:srgbClr val="000000"/>
              </a:buClr>
              <a:buSzPts val="1300"/>
              <a:buFont typeface="Arial"/>
              <a:buNone/>
            </a:pPr>
            <a:r>
              <a:rPr lang="en-US" sz="1300" b="1" i="0" u="none" strike="noStrike" cap="none">
                <a:solidFill>
                  <a:srgbClr val="FF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400" b="0" i="0" u="none" strike="noStrike" cap="none">
              <a:solidFill>
                <a:srgbClr val="000000"/>
              </a:solidFill>
              <a:latin typeface="Arial"/>
              <a:ea typeface="Arial"/>
              <a:cs typeface="Arial"/>
              <a:sym typeface="Arial"/>
            </a:endParaRPr>
          </a:p>
        </p:txBody>
      </p:sp>
      <p:pic>
        <p:nvPicPr>
          <p:cNvPr id="714" name="Google Shape;714;g383b794f5d8_0_515"/>
          <p:cNvPicPr preferRelativeResize="0"/>
          <p:nvPr/>
        </p:nvPicPr>
        <p:blipFill rotWithShape="1">
          <a:blip r:embed="rId5">
            <a:alphaModFix/>
          </a:blip>
          <a:srcRect/>
          <a:stretch/>
        </p:blipFill>
        <p:spPr>
          <a:xfrm>
            <a:off x="4428200" y="1448162"/>
            <a:ext cx="6679239" cy="4998039"/>
          </a:xfrm>
          <a:prstGeom prst="rect">
            <a:avLst/>
          </a:prstGeom>
          <a:noFill/>
          <a:ln>
            <a:noFill/>
          </a:ln>
        </p:spPr>
      </p:pic>
      <p:sp>
        <p:nvSpPr>
          <p:cNvPr id="715" name="Google Shape;715;g383b794f5d8_0_515"/>
          <p:cNvSpPr txBox="1"/>
          <p:nvPr/>
        </p:nvSpPr>
        <p:spPr>
          <a:xfrm>
            <a:off x="44750" y="2281050"/>
            <a:ext cx="5820900" cy="431100"/>
          </a:xfrm>
          <a:prstGeom prst="rect">
            <a:avLst/>
          </a:prstGeom>
          <a:noFill/>
          <a:ln>
            <a:noFill/>
          </a:ln>
        </p:spPr>
        <p:txBody>
          <a:bodyPr spcFirstLastPara="1" wrap="square" lIns="91425" tIns="91425" rIns="91425" bIns="91425" anchor="t" anchorCtr="0">
            <a:spAutoFit/>
          </a:bodyPr>
          <a:lstStyle/>
          <a:p>
            <a:pPr marL="0" marR="0" lvl="0" indent="540000" algn="l" rtl="0">
              <a:lnSpc>
                <a:spcPct val="15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Várzeas sazonais ou áreas alagadas</a:t>
            </a:r>
            <a:endParaRPr sz="1600" b="0" i="0" u="none" strike="noStrike" cap="none">
              <a:solidFill>
                <a:schemeClr val="lt1"/>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pic>
        <p:nvPicPr>
          <p:cNvPr id="720" name="Google Shape;720;g383b794f5d8_0_507"/>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721" name="Google Shape;721;g383b794f5d8_0_507"/>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722" name="Google Shape;722;g383b794f5d8_0_507"/>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723" name="Google Shape;723;g383b794f5d8_0_507"/>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724" name="Google Shape;724;g383b794f5d8_0_507"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725" name="Google Shape;725;g383b794f5d8_0_507"/>
          <p:cNvSpPr txBox="1"/>
          <p:nvPr/>
        </p:nvSpPr>
        <p:spPr>
          <a:xfrm>
            <a:off x="496950" y="2219750"/>
            <a:ext cx="4373100" cy="11697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1200"/>
              </a:spcBef>
              <a:spcAft>
                <a:spcPts val="1200"/>
              </a:spcAft>
              <a:buClr>
                <a:srgbClr val="000000"/>
              </a:buClr>
              <a:buSzPts val="1600"/>
              <a:buFont typeface="Arial"/>
              <a:buNone/>
            </a:pPr>
            <a:r>
              <a:rPr lang="en-US" sz="1600" b="1" i="0" u="none" strike="noStrike" cap="none">
                <a:solidFill>
                  <a:schemeClr val="lt1"/>
                </a:solidFill>
                <a:latin typeface="Arial"/>
                <a:ea typeface="Arial"/>
                <a:cs typeface="Arial"/>
                <a:sym typeface="Arial"/>
              </a:rPr>
              <a:t>Manchas na vegetação característica de cerrado, seja por diferença de solo e/ou relevo.</a:t>
            </a:r>
            <a:endParaRPr sz="1600" b="0" i="0" u="none" strike="noStrike" cap="none">
              <a:solidFill>
                <a:schemeClr val="lt1"/>
              </a:solidFill>
              <a:latin typeface="Arial"/>
              <a:ea typeface="Arial"/>
              <a:cs typeface="Arial"/>
              <a:sym typeface="Arial"/>
            </a:endParaRPr>
          </a:p>
        </p:txBody>
      </p:sp>
      <p:pic>
        <p:nvPicPr>
          <p:cNvPr id="726" name="Google Shape;726;g383b794f5d8_0_507"/>
          <p:cNvPicPr preferRelativeResize="0"/>
          <p:nvPr/>
        </p:nvPicPr>
        <p:blipFill rotWithShape="1">
          <a:blip r:embed="rId5">
            <a:alphaModFix/>
          </a:blip>
          <a:srcRect/>
          <a:stretch/>
        </p:blipFill>
        <p:spPr>
          <a:xfrm>
            <a:off x="6533325" y="560113"/>
            <a:ext cx="5591175" cy="5572125"/>
          </a:xfrm>
          <a:prstGeom prst="rect">
            <a:avLst/>
          </a:prstGeom>
          <a:noFill/>
          <a:ln>
            <a:noFill/>
          </a:ln>
        </p:spPr>
      </p:pic>
      <p:sp>
        <p:nvSpPr>
          <p:cNvPr id="727" name="Google Shape;727;g383b794f5d8_0_507"/>
          <p:cNvSpPr txBox="1"/>
          <p:nvPr/>
        </p:nvSpPr>
        <p:spPr>
          <a:xfrm>
            <a:off x="195225" y="1671888"/>
            <a:ext cx="3000000" cy="7848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400"/>
              </a:spcAft>
              <a:buClr>
                <a:srgbClr val="000000"/>
              </a:buClr>
              <a:buSzPts val="1300"/>
              <a:buFont typeface="Arial"/>
              <a:buNone/>
            </a:pPr>
            <a:r>
              <a:rPr lang="en-US" sz="1300" b="1" i="0" u="none" strike="noStrike" cap="none">
                <a:solidFill>
                  <a:srgbClr val="FF0000"/>
                </a:solidFill>
                <a:latin typeface="Arial"/>
                <a:ea typeface="Arial"/>
                <a:cs typeface="Arial"/>
                <a:sym typeface="Arial"/>
              </a:rPr>
              <a:t>❌</a:t>
            </a:r>
            <a:r>
              <a:rPr lang="en-US" sz="1600" b="1" i="0" u="none" strike="noStrike" cap="none">
                <a:solidFill>
                  <a:schemeClr val="lt1"/>
                </a:solidFill>
                <a:latin typeface="Arial"/>
                <a:ea typeface="Arial"/>
                <a:cs typeface="Arial"/>
                <a:sym typeface="Arial"/>
              </a:rPr>
              <a:t> Não deve ser mapeado: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71"/>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endParaRPr/>
          </a:p>
        </p:txBody>
      </p:sp>
      <p:sp>
        <p:nvSpPr>
          <p:cNvPr id="101" name="Google Shape;101;p71"/>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dk1"/>
              </a:buClr>
              <a:buSzPts val="1800"/>
              <a:buNone/>
            </a:pPr>
            <a:endParaRPr/>
          </a:p>
        </p:txBody>
      </p:sp>
      <p:pic>
        <p:nvPicPr>
          <p:cNvPr id="102" name="Google Shape;102;p71"/>
          <p:cNvPicPr preferRelativeResize="0"/>
          <p:nvPr/>
        </p:nvPicPr>
        <p:blipFill rotWithShape="1">
          <a:blip r:embed="rId3">
            <a:alphaModFix/>
          </a:blip>
          <a:srcRect/>
          <a:stretch/>
        </p:blipFill>
        <p:spPr>
          <a:xfrm>
            <a:off x="838201" y="635106"/>
            <a:ext cx="10429160" cy="554185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pic>
        <p:nvPicPr>
          <p:cNvPr id="732" name="Google Shape;732;g383b794f5d8_0_537"/>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733" name="Google Shape;733;g383b794f5d8_0_537"/>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734" name="Google Shape;734;g383b794f5d8_0_537"/>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735" name="Google Shape;735;g383b794f5d8_0_537"/>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736" name="Google Shape;736;g383b794f5d8_0_537"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737" name="Google Shape;737;g383b794f5d8_0_537"/>
          <p:cNvSpPr txBox="1"/>
          <p:nvPr/>
        </p:nvSpPr>
        <p:spPr>
          <a:xfrm>
            <a:off x="215350" y="1938150"/>
            <a:ext cx="5804400" cy="8004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Vegetação densa de borda de hidrografia (área de alagamento do rio)</a:t>
            </a:r>
            <a:endParaRPr sz="1600" b="0" i="0" u="none" strike="noStrike" cap="none">
              <a:solidFill>
                <a:schemeClr val="lt1"/>
              </a:solidFill>
              <a:latin typeface="Arial"/>
              <a:ea typeface="Arial"/>
              <a:cs typeface="Arial"/>
              <a:sym typeface="Arial"/>
            </a:endParaRPr>
          </a:p>
        </p:txBody>
      </p:sp>
      <p:pic>
        <p:nvPicPr>
          <p:cNvPr id="738" name="Google Shape;738;g383b794f5d8_0_537"/>
          <p:cNvPicPr preferRelativeResize="0"/>
          <p:nvPr/>
        </p:nvPicPr>
        <p:blipFill rotWithShape="1">
          <a:blip r:embed="rId5">
            <a:alphaModFix/>
          </a:blip>
          <a:srcRect/>
          <a:stretch/>
        </p:blipFill>
        <p:spPr>
          <a:xfrm>
            <a:off x="6439125" y="781875"/>
            <a:ext cx="5639624" cy="4706523"/>
          </a:xfrm>
          <a:prstGeom prst="rect">
            <a:avLst/>
          </a:prstGeom>
          <a:noFill/>
          <a:ln>
            <a:noFill/>
          </a:ln>
        </p:spPr>
      </p:pic>
      <p:sp>
        <p:nvSpPr>
          <p:cNvPr id="739" name="Google Shape;739;g383b794f5d8_0_537"/>
          <p:cNvSpPr txBox="1"/>
          <p:nvPr/>
        </p:nvSpPr>
        <p:spPr>
          <a:xfrm>
            <a:off x="93050" y="1508263"/>
            <a:ext cx="3000000" cy="7848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1400"/>
              </a:spcBef>
              <a:spcAft>
                <a:spcPts val="400"/>
              </a:spcAft>
              <a:buClr>
                <a:srgbClr val="000000"/>
              </a:buClr>
              <a:buSzPts val="1300"/>
              <a:buFont typeface="Arial"/>
              <a:buNone/>
            </a:pPr>
            <a:r>
              <a:rPr lang="en-US" sz="1300" b="1" i="0" u="none" strike="noStrike" cap="none">
                <a:solidFill>
                  <a:srgbClr val="FF0000"/>
                </a:solidFill>
                <a:latin typeface="Arial"/>
                <a:ea typeface="Arial"/>
                <a:cs typeface="Arial"/>
                <a:sym typeface="Arial"/>
              </a:rPr>
              <a:t>❌</a:t>
            </a:r>
            <a:r>
              <a:rPr lang="en-US" sz="1600" b="1" i="0" u="none" strike="noStrike" cap="none">
                <a:solidFill>
                  <a:srgbClr val="FF0000"/>
                </a:solidFill>
                <a:latin typeface="Arial"/>
                <a:ea typeface="Arial"/>
                <a:cs typeface="Arial"/>
                <a:sym typeface="Arial"/>
              </a:rPr>
              <a:t> </a:t>
            </a:r>
            <a:r>
              <a:rPr lang="en-US" sz="1600" b="1" i="0" u="none" strike="noStrike" cap="none">
                <a:solidFill>
                  <a:schemeClr val="lt1"/>
                </a:solidFill>
                <a:latin typeface="Arial"/>
                <a:ea typeface="Arial"/>
                <a:cs typeface="Arial"/>
                <a:sym typeface="Arial"/>
              </a:rPr>
              <a:t>Não deve ser mapeado: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pic>
        <p:nvPicPr>
          <p:cNvPr id="744" name="Google Shape;744;p4"/>
          <p:cNvPicPr preferRelativeResize="0"/>
          <p:nvPr/>
        </p:nvPicPr>
        <p:blipFill rotWithShape="1">
          <a:blip r:embed="rId3">
            <a:alphaModFix/>
          </a:blip>
          <a:srcRect/>
          <a:stretch/>
        </p:blipFill>
        <p:spPr>
          <a:xfrm>
            <a:off x="10688637" y="6218237"/>
            <a:ext cx="1084262" cy="438150"/>
          </a:xfrm>
          <a:prstGeom prst="rect">
            <a:avLst/>
          </a:prstGeom>
          <a:noFill/>
          <a:ln>
            <a:noFill/>
          </a:ln>
        </p:spPr>
      </p:pic>
      <p:sp>
        <p:nvSpPr>
          <p:cNvPr id="745" name="Google Shape;745;p4"/>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746" name="Google Shape;746;p4"/>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747" name="Google Shape;747;p4"/>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748" name="Google Shape;748;p4" descr="Desenho com traços pretos&#10;&#10;Descrição gerada automaticamente com confiança média"/>
          <p:cNvPicPr preferRelativeResize="0"/>
          <p:nvPr/>
        </p:nvPicPr>
        <p:blipFill rotWithShape="1">
          <a:blip r:embed="rId4">
            <a:alphaModFix/>
          </a:blip>
          <a:srcRect/>
          <a:stretch/>
        </p:blipFill>
        <p:spPr>
          <a:xfrm>
            <a:off x="403225" y="287337"/>
            <a:ext cx="2379662" cy="687387"/>
          </a:xfrm>
          <a:prstGeom prst="rect">
            <a:avLst/>
          </a:prstGeom>
          <a:noFill/>
          <a:ln>
            <a:noFill/>
          </a:ln>
        </p:spPr>
      </p:pic>
      <p:sp>
        <p:nvSpPr>
          <p:cNvPr id="749" name="Google Shape;749;p4"/>
          <p:cNvSpPr txBox="1"/>
          <p:nvPr/>
        </p:nvSpPr>
        <p:spPr>
          <a:xfrm>
            <a:off x="734286" y="1771803"/>
            <a:ext cx="4840605" cy="2387600"/>
          </a:xfrm>
          <a:prstGeom prst="rect">
            <a:avLst/>
          </a:prstGeom>
          <a:noFill/>
          <a:ln>
            <a:noFill/>
          </a:ln>
        </p:spPr>
        <p:txBody>
          <a:bodyPr spcFirstLastPara="1" wrap="square" lIns="91425" tIns="45700" rIns="91425" bIns="45700" anchor="b" anchorCtr="0">
            <a:normAutofit fontScale="97500"/>
          </a:bodyPr>
          <a:lstStyle/>
          <a:p>
            <a:pPr marL="0" marR="0" lvl="0" indent="0" algn="ctr" rtl="0">
              <a:lnSpc>
                <a:spcPct val="90000"/>
              </a:lnSpc>
              <a:spcBef>
                <a:spcPts val="0"/>
              </a:spcBef>
              <a:spcAft>
                <a:spcPts val="0"/>
              </a:spcAft>
              <a:buClr>
                <a:schemeClr val="dk1"/>
              </a:buClr>
              <a:buSzPct val="100000"/>
              <a:buFont typeface="Calibri"/>
              <a:buNone/>
            </a:pPr>
            <a:r>
              <a:rPr lang="en-US" sz="3600" b="0" i="0" u="none" strike="noStrike" cap="none">
                <a:solidFill>
                  <a:schemeClr val="lt1"/>
                </a:solidFill>
                <a:latin typeface="Arial"/>
                <a:ea typeface="Arial"/>
                <a:cs typeface="Arial"/>
                <a:sym typeface="Arial"/>
              </a:rPr>
              <a:t>Critérios de ajuste das AUAs para análise automatizada do CAR</a:t>
            </a:r>
            <a:endParaRPr sz="3600" b="0" i="0" u="none" strike="noStrike" cap="none">
              <a:solidFill>
                <a:schemeClr val="lt1"/>
              </a:solidFill>
              <a:latin typeface="Arial"/>
              <a:ea typeface="Arial"/>
              <a:cs typeface="Arial"/>
              <a:sym typeface="Arial"/>
            </a:endParaRPr>
          </a:p>
        </p:txBody>
      </p:sp>
      <p:sp>
        <p:nvSpPr>
          <p:cNvPr id="750" name="Google Shape;750;p4"/>
          <p:cNvSpPr/>
          <p:nvPr/>
        </p:nvSpPr>
        <p:spPr>
          <a:xfrm>
            <a:off x="6862763" y="628510"/>
            <a:ext cx="4778477" cy="1480405"/>
          </a:xfrm>
          <a:prstGeom prst="rect">
            <a:avLst/>
          </a:prstGeom>
          <a:noFill/>
          <a:ln>
            <a:noFill/>
          </a:ln>
        </p:spPr>
        <p:txBody>
          <a:bodyPr spcFirstLastPara="1" wrap="square" lIns="91425" tIns="45700" rIns="91425" bIns="45700" anchor="t" anchorCtr="0">
            <a:spAutoFit/>
          </a:bodyPr>
          <a:lstStyle/>
          <a:p>
            <a:pPr marL="0" marR="0" lvl="0" indent="0" algn="just" rtl="0">
              <a:lnSpc>
                <a:spcPct val="110000"/>
              </a:lnSpc>
              <a:spcBef>
                <a:spcPts val="0"/>
              </a:spcBef>
              <a:spcAft>
                <a:spcPts val="0"/>
              </a:spcAft>
              <a:buNone/>
            </a:pPr>
            <a:r>
              <a:rPr lang="en-US" sz="1400" b="1" i="0" u="none" strike="noStrike" cap="none">
                <a:solidFill>
                  <a:schemeClr val="lt1"/>
                </a:solidFill>
                <a:highlight>
                  <a:schemeClr val="dk1"/>
                </a:highlight>
                <a:latin typeface="Arial"/>
                <a:ea typeface="Arial"/>
                <a:cs typeface="Arial"/>
                <a:sym typeface="Arial"/>
              </a:rPr>
              <a:t>DECRETO Nº 1.473, DE 4 DE JUNHO DE 2025.</a:t>
            </a:r>
            <a:endParaRPr/>
          </a:p>
          <a:p>
            <a:pPr marL="0" marR="0" lvl="0" indent="0" algn="l" rtl="0">
              <a:lnSpc>
                <a:spcPct val="115000"/>
              </a:lnSpc>
              <a:spcBef>
                <a:spcPts val="0"/>
              </a:spcBef>
              <a:spcAft>
                <a:spcPts val="0"/>
              </a:spcAft>
              <a:buNone/>
            </a:pPr>
            <a:endParaRPr sz="1400" b="0" i="0" u="none" strike="noStrike" cap="none">
              <a:solidFill>
                <a:schemeClr val="lt1"/>
              </a:solidFill>
              <a:highlight>
                <a:schemeClr val="dk1"/>
              </a:highlight>
              <a:latin typeface="Arial"/>
              <a:ea typeface="Arial"/>
              <a:cs typeface="Arial"/>
              <a:sym typeface="Arial"/>
            </a:endParaRPr>
          </a:p>
          <a:p>
            <a:pPr marL="0" marR="0" lvl="0" indent="0" algn="just" rtl="0">
              <a:lnSpc>
                <a:spcPct val="110000"/>
              </a:lnSpc>
              <a:spcBef>
                <a:spcPts val="1500"/>
              </a:spcBef>
              <a:spcAft>
                <a:spcPts val="0"/>
              </a:spcAft>
              <a:buNone/>
            </a:pPr>
            <a:r>
              <a:rPr lang="en-US" sz="1400" b="0" i="0" u="none" strike="noStrike" cap="none">
                <a:solidFill>
                  <a:schemeClr val="lt1"/>
                </a:solidFill>
                <a:highlight>
                  <a:schemeClr val="dk1"/>
                </a:highlight>
                <a:latin typeface="Arial"/>
                <a:ea typeface="Arial"/>
                <a:cs typeface="Arial"/>
                <a:sym typeface="Arial"/>
              </a:rPr>
              <a:t>Dispõe sobre o CAR DIGITAL 2.0 e o procedimento de análise automatizada do Cadastro Ambiental Rural, no âmbito da Secretaria de Estado de Meio Ambiente (SEMA</a:t>
            </a:r>
            <a:endParaRPr sz="1400" b="0" i="0" u="none" strike="noStrike" cap="none">
              <a:solidFill>
                <a:srgbClr val="000000"/>
              </a:solidFill>
              <a:latin typeface="Arial"/>
              <a:ea typeface="Arial"/>
              <a:cs typeface="Arial"/>
              <a:sym typeface="Arial"/>
            </a:endParaRPr>
          </a:p>
        </p:txBody>
      </p:sp>
      <p:sp>
        <p:nvSpPr>
          <p:cNvPr id="751" name="Google Shape;751;p4"/>
          <p:cNvSpPr/>
          <p:nvPr/>
        </p:nvSpPr>
        <p:spPr>
          <a:xfrm>
            <a:off x="6951253" y="2255182"/>
            <a:ext cx="4910136" cy="440120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400" b="0" i="0" u="none" strike="noStrike" cap="none">
                <a:solidFill>
                  <a:srgbClr val="333333"/>
                </a:solidFill>
                <a:latin typeface="Arial"/>
                <a:ea typeface="Arial"/>
                <a:cs typeface="Arial"/>
                <a:sym typeface="Arial"/>
              </a:rPr>
              <a:t>Art. 3º  Para fins de análise automatizada da geometria do imóvel inserida no CAR ficam estabelecidas regras de tolerância para as feições de Área de Uso Antropizado do Solo - AUAS que serão incorporadas nas feições de Área Consolidada - AC ou Área de Vegetação Nativa - AVN, conforme os seguintes critérios, aplicados sequencialmente:</a:t>
            </a:r>
            <a:endParaRPr/>
          </a:p>
          <a:p>
            <a:pPr marL="0" marR="0" lvl="0" indent="0" algn="just" rtl="0">
              <a:lnSpc>
                <a:spcPct val="100000"/>
              </a:lnSpc>
              <a:spcBef>
                <a:spcPts val="0"/>
              </a:spcBef>
              <a:spcAft>
                <a:spcPts val="0"/>
              </a:spcAft>
              <a:buNone/>
            </a:pPr>
            <a:endParaRPr sz="1400" b="0" i="0" u="none" strike="noStrike" cap="none">
              <a:solidFill>
                <a:srgbClr val="333333"/>
              </a:solidFill>
              <a:latin typeface="Arial"/>
              <a:ea typeface="Arial"/>
              <a:cs typeface="Arial"/>
              <a:sym typeface="Arial"/>
            </a:endParaRPr>
          </a:p>
          <a:p>
            <a:pPr marL="0" marR="0" lvl="0" indent="0" algn="just" rtl="0">
              <a:lnSpc>
                <a:spcPct val="100000"/>
              </a:lnSpc>
              <a:spcBef>
                <a:spcPts val="0"/>
              </a:spcBef>
              <a:spcAft>
                <a:spcPts val="0"/>
              </a:spcAft>
              <a:buNone/>
            </a:pPr>
            <a:r>
              <a:rPr lang="en-US" sz="1400" b="0" i="0" u="none" strike="noStrike" cap="none">
                <a:solidFill>
                  <a:srgbClr val="333333"/>
                </a:solidFill>
                <a:latin typeface="Arial"/>
                <a:ea typeface="Arial"/>
                <a:cs typeface="Arial"/>
                <a:sym typeface="Arial"/>
              </a:rPr>
              <a:t>I - os polígonos de AUAS </a:t>
            </a:r>
            <a:r>
              <a:rPr lang="en-US" sz="1400" b="0" i="0" u="none" strike="noStrike" cap="none">
                <a:solidFill>
                  <a:srgbClr val="FF0000"/>
                </a:solidFill>
                <a:latin typeface="Arial"/>
                <a:ea typeface="Arial"/>
                <a:cs typeface="Arial"/>
                <a:sym typeface="Arial"/>
              </a:rPr>
              <a:t>de até 5 hectares </a:t>
            </a:r>
            <a:r>
              <a:rPr lang="en-US" sz="1400" b="0" i="0" u="none" strike="noStrike" cap="none">
                <a:solidFill>
                  <a:srgbClr val="333333"/>
                </a:solidFill>
                <a:latin typeface="Arial"/>
                <a:ea typeface="Arial"/>
                <a:cs typeface="Arial"/>
                <a:sym typeface="Arial"/>
              </a:rPr>
              <a:t>poderão ser incorporados como AC desde que, estejam na faixa de 30 metros do entorno da base de referência de AC;</a:t>
            </a:r>
            <a:endParaRPr/>
          </a:p>
          <a:p>
            <a:pPr marL="0" marR="0" lvl="0" indent="0" algn="just" rtl="0">
              <a:lnSpc>
                <a:spcPct val="100000"/>
              </a:lnSpc>
              <a:spcBef>
                <a:spcPts val="0"/>
              </a:spcBef>
              <a:spcAft>
                <a:spcPts val="0"/>
              </a:spcAft>
              <a:buNone/>
            </a:pPr>
            <a:r>
              <a:rPr lang="en-US" sz="1400" b="0" i="0" u="none" strike="noStrike" cap="none">
                <a:solidFill>
                  <a:srgbClr val="333333"/>
                </a:solidFill>
                <a:latin typeface="Arial"/>
                <a:ea typeface="Arial"/>
                <a:cs typeface="Arial"/>
                <a:sym typeface="Arial"/>
              </a:rPr>
              <a:t>II - os polígonos de AUAS </a:t>
            </a:r>
            <a:r>
              <a:rPr lang="en-US" sz="1400" b="0" i="0" u="none" strike="noStrike" cap="none">
                <a:solidFill>
                  <a:srgbClr val="FF0000"/>
                </a:solidFill>
                <a:latin typeface="Arial"/>
                <a:ea typeface="Arial"/>
                <a:cs typeface="Arial"/>
                <a:sym typeface="Arial"/>
              </a:rPr>
              <a:t>de até 1 hectares </a:t>
            </a:r>
            <a:r>
              <a:rPr lang="en-US" sz="1400" b="0" i="0" u="none" strike="noStrike" cap="none">
                <a:solidFill>
                  <a:srgbClr val="333333"/>
                </a:solidFill>
                <a:latin typeface="Arial"/>
                <a:ea typeface="Arial"/>
                <a:cs typeface="Arial"/>
                <a:sym typeface="Arial"/>
              </a:rPr>
              <a:t>poderão ser incorporados como AVN desde que, estejam na faixa de 6 metros do entorno da base de referência de AVN.</a:t>
            </a:r>
            <a:endParaRPr/>
          </a:p>
          <a:p>
            <a:pPr marL="0" marR="0" lvl="0" indent="0" algn="just" rtl="0">
              <a:lnSpc>
                <a:spcPct val="100000"/>
              </a:lnSpc>
              <a:spcBef>
                <a:spcPts val="0"/>
              </a:spcBef>
              <a:spcAft>
                <a:spcPts val="0"/>
              </a:spcAft>
              <a:buNone/>
            </a:pPr>
            <a:endParaRPr sz="1400" b="0" i="0" u="none" strike="noStrike" cap="none">
              <a:solidFill>
                <a:srgbClr val="333333"/>
              </a:solidFill>
              <a:latin typeface="Arial"/>
              <a:ea typeface="Arial"/>
              <a:cs typeface="Arial"/>
              <a:sym typeface="Arial"/>
            </a:endParaRPr>
          </a:p>
          <a:p>
            <a:pPr marL="0" marR="0" lvl="0" indent="0" algn="just" rtl="0">
              <a:lnSpc>
                <a:spcPct val="100000"/>
              </a:lnSpc>
              <a:spcBef>
                <a:spcPts val="0"/>
              </a:spcBef>
              <a:spcAft>
                <a:spcPts val="0"/>
              </a:spcAft>
              <a:buNone/>
            </a:pPr>
            <a:r>
              <a:rPr lang="en-US" sz="1400" b="0" i="0" u="none" strike="noStrike" cap="none">
                <a:solidFill>
                  <a:srgbClr val="FF0000"/>
                </a:solidFill>
                <a:latin typeface="Arial"/>
                <a:ea typeface="Arial"/>
                <a:cs typeface="Arial"/>
                <a:sym typeface="Arial"/>
              </a:rPr>
              <a:t>§ 1º  Não serão passíveis as regras de tolerância os polígonos de AUAS gerados automaticamente no CAR digital que intersectam com polígonos declarados como AUAS no CAR ou que intersectem com os polígonos de alerta do desmatamento da SEMA-MT.</a:t>
            </a:r>
            <a:endParaRPr sz="1400" b="0" i="0" u="none" strike="noStrike" cap="none">
              <a:solidFill>
                <a:srgbClr val="FF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8"/>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endParaRPr sz="4400">
              <a:solidFill>
                <a:schemeClr val="dk1"/>
              </a:solidFill>
              <a:latin typeface="Calibri"/>
              <a:ea typeface="Calibri"/>
              <a:cs typeface="Calibri"/>
              <a:sym typeface="Calibri"/>
            </a:endParaRPr>
          </a:p>
        </p:txBody>
      </p:sp>
      <p:sp>
        <p:nvSpPr>
          <p:cNvPr id="757" name="Google Shape;757;p8"/>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lt1"/>
              </a:buClr>
              <a:buSzPts val="2800"/>
              <a:buFont typeface="Arial"/>
              <a:buChar char="•"/>
            </a:pPr>
            <a:r>
              <a:rPr lang="en-US" sz="2800" b="0" i="0" u="none">
                <a:solidFill>
                  <a:schemeClr val="lt1"/>
                </a:solidFill>
                <a:latin typeface="Calibri"/>
                <a:ea typeface="Calibri"/>
                <a:cs typeface="Calibri"/>
                <a:sym typeface="Calibri"/>
              </a:rPr>
              <a:t>VI - </a:t>
            </a:r>
            <a:r>
              <a:rPr lang="en-US" sz="2800" b="1" i="0" u="none">
                <a:solidFill>
                  <a:schemeClr val="lt1"/>
                </a:solidFill>
                <a:latin typeface="Calibri"/>
                <a:ea typeface="Calibri"/>
                <a:cs typeface="Calibri"/>
                <a:sym typeface="Calibri"/>
              </a:rPr>
              <a:t>uso alternativo do solo</a:t>
            </a:r>
            <a:r>
              <a:rPr lang="en-US" sz="2800" b="0" i="0" u="none">
                <a:solidFill>
                  <a:schemeClr val="lt1"/>
                </a:solidFill>
                <a:latin typeface="Calibri"/>
                <a:ea typeface="Calibri"/>
                <a:cs typeface="Calibri"/>
                <a:sym typeface="Calibri"/>
              </a:rPr>
              <a:t>: </a:t>
            </a:r>
            <a:r>
              <a:rPr lang="en-US" sz="4400" b="1" i="0" u="none">
                <a:solidFill>
                  <a:schemeClr val="lt1"/>
                </a:solidFill>
                <a:latin typeface="Calibri"/>
                <a:ea typeface="Calibri"/>
                <a:cs typeface="Calibri"/>
                <a:sym typeface="Calibri"/>
              </a:rPr>
              <a:t>substituição de vegetação nativa </a:t>
            </a:r>
            <a:r>
              <a:rPr lang="en-US" sz="2800" b="0" i="0" u="none">
                <a:solidFill>
                  <a:schemeClr val="lt1"/>
                </a:solidFill>
                <a:latin typeface="Calibri"/>
                <a:ea typeface="Calibri"/>
                <a:cs typeface="Calibri"/>
                <a:sym typeface="Calibri"/>
              </a:rPr>
              <a:t>e </a:t>
            </a:r>
            <a:r>
              <a:rPr lang="en-US" sz="2800" b="0" i="0" u="sng">
                <a:solidFill>
                  <a:schemeClr val="lt1"/>
                </a:solidFill>
                <a:latin typeface="Calibri"/>
                <a:ea typeface="Calibri"/>
                <a:cs typeface="Calibri"/>
                <a:sym typeface="Calibri"/>
              </a:rPr>
              <a:t>formações sucessoras </a:t>
            </a:r>
            <a:r>
              <a:rPr lang="en-US" sz="2800" b="0" i="0" u="none">
                <a:solidFill>
                  <a:schemeClr val="lt1"/>
                </a:solidFill>
                <a:latin typeface="Calibri"/>
                <a:ea typeface="Calibri"/>
                <a:cs typeface="Calibri"/>
                <a:sym typeface="Calibri"/>
              </a:rPr>
              <a:t>por outras coberturas do solo, como atividades agropecuárias, industriais, de geração e transmissão de energia, de mineração e de transporte, assentamentos urbanos ou outras formas de ocupação humana;</a:t>
            </a:r>
            <a:endParaRPr/>
          </a:p>
        </p:txBody>
      </p:sp>
      <p:sp>
        <p:nvSpPr>
          <p:cNvPr id="758" name="Google Shape;758;p8"/>
          <p:cNvSpPr txBox="1"/>
          <p:nvPr/>
        </p:nvSpPr>
        <p:spPr>
          <a:xfrm>
            <a:off x="0" y="1185862"/>
            <a:ext cx="6019800"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759" name="Google Shape;759;p8"/>
          <p:cNvSpPr txBox="1"/>
          <p:nvPr/>
        </p:nvSpPr>
        <p:spPr>
          <a:xfrm>
            <a:off x="3625850" y="700087"/>
            <a:ext cx="2614612" cy="522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760" name="Google Shape;760;p8"/>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761" name="Google Shape;761;p8" descr="Desenho com traços pretos&#10;&#10;Descrição gerada automaticamente com confiança média"/>
          <p:cNvPicPr preferRelativeResize="0"/>
          <p:nvPr/>
        </p:nvPicPr>
        <p:blipFill rotWithShape="1">
          <a:blip r:embed="rId3">
            <a:alphaModFix/>
          </a:blip>
          <a:srcRect/>
          <a:stretch/>
        </p:blipFill>
        <p:spPr>
          <a:xfrm>
            <a:off x="403225" y="287337"/>
            <a:ext cx="2379662" cy="687387"/>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g3f1f8d8c2e7_0_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endParaRPr sz="4400">
              <a:solidFill>
                <a:schemeClr val="dk1"/>
              </a:solidFill>
              <a:latin typeface="Calibri"/>
              <a:ea typeface="Calibri"/>
              <a:cs typeface="Calibri"/>
              <a:sym typeface="Calibri"/>
            </a:endParaRPr>
          </a:p>
        </p:txBody>
      </p:sp>
      <p:sp>
        <p:nvSpPr>
          <p:cNvPr id="767" name="Google Shape;767;g3f1f8d8c2e7_0_4"/>
          <p:cNvSpPr txBox="1">
            <a:spLocks noGrp="1"/>
          </p:cNvSpPr>
          <p:nvPr>
            <p:ph type="body" idx="1"/>
          </p:nvPr>
        </p:nvSpPr>
        <p:spPr>
          <a:xfrm>
            <a:off x="838200" y="1629750"/>
            <a:ext cx="10515600" cy="1233900"/>
          </a:xfrm>
          <a:prstGeom prst="rect">
            <a:avLst/>
          </a:prstGeom>
          <a:noFill/>
          <a:ln>
            <a:noFill/>
          </a:ln>
        </p:spPr>
        <p:txBody>
          <a:bodyPr spcFirstLastPara="1" wrap="square" lIns="91425" tIns="45700" rIns="91425" bIns="45700" anchor="t" anchorCtr="0">
            <a:noAutofit/>
          </a:bodyPr>
          <a:lstStyle/>
          <a:p>
            <a:pPr marL="457200" lvl="0" indent="-304800" algn="l" rtl="0">
              <a:lnSpc>
                <a:spcPct val="150000"/>
              </a:lnSpc>
              <a:spcBef>
                <a:spcPts val="800"/>
              </a:spcBef>
              <a:spcAft>
                <a:spcPts val="0"/>
              </a:spcAft>
              <a:buClr>
                <a:schemeClr val="lt1"/>
              </a:buClr>
              <a:buSzPts val="1200"/>
              <a:buChar char="•"/>
            </a:pPr>
            <a:r>
              <a:rPr lang="en-US" sz="1200" b="1">
                <a:solidFill>
                  <a:schemeClr val="lt1"/>
                </a:solidFill>
              </a:rPr>
              <a:t>Vegetação nativa:</a:t>
            </a:r>
            <a:r>
              <a:rPr lang="en-US" sz="1200">
                <a:solidFill>
                  <a:schemeClr val="lt1"/>
                </a:solidFill>
              </a:rPr>
              <a:t> mapeada a partir de imagens PlanetScope (resolução de 3 m);</a:t>
            </a:r>
            <a:endParaRPr sz="1200">
              <a:solidFill>
                <a:schemeClr val="lt1"/>
              </a:solidFill>
            </a:endParaRPr>
          </a:p>
          <a:p>
            <a:pPr marL="457200" lvl="0" indent="-304800" algn="l" rtl="0">
              <a:lnSpc>
                <a:spcPct val="150000"/>
              </a:lnSpc>
              <a:spcBef>
                <a:spcPts val="800"/>
              </a:spcBef>
              <a:spcAft>
                <a:spcPts val="0"/>
              </a:spcAft>
              <a:buClr>
                <a:srgbClr val="000000"/>
              </a:buClr>
              <a:buSzPts val="1200"/>
              <a:buChar char="•"/>
            </a:pPr>
            <a:r>
              <a:rPr lang="en-US" sz="1200" b="1">
                <a:solidFill>
                  <a:schemeClr val="lt1"/>
                </a:solidFill>
              </a:rPr>
              <a:t>Uso consolidado:</a:t>
            </a:r>
            <a:r>
              <a:rPr lang="en-US" sz="1200">
                <a:solidFill>
                  <a:schemeClr val="lt1"/>
                </a:solidFill>
              </a:rPr>
              <a:t> obtido de imagens Landsat (2008 – resolução de </a:t>
            </a:r>
            <a:r>
              <a:rPr lang="en-US" sz="1200">
                <a:solidFill>
                  <a:srgbClr val="FFFF00"/>
                </a:solidFill>
                <a:highlight>
                  <a:schemeClr val="dk1"/>
                </a:highlight>
              </a:rPr>
              <a:t>30 m</a:t>
            </a:r>
            <a:r>
              <a:rPr lang="en-US" sz="1200">
                <a:solidFill>
                  <a:schemeClr val="lt1"/>
                </a:solidFill>
                <a:highlight>
                  <a:schemeClr val="dk1"/>
                </a:highlight>
              </a:rPr>
              <a:t>) </a:t>
            </a:r>
            <a:r>
              <a:rPr lang="en-US" sz="1200">
                <a:solidFill>
                  <a:schemeClr val="lt1"/>
                </a:solidFill>
              </a:rPr>
              <a:t>e SPOT (2007–2009 – resolução de </a:t>
            </a:r>
            <a:r>
              <a:rPr lang="en-US" sz="1200">
                <a:solidFill>
                  <a:srgbClr val="FFFF00"/>
                </a:solidFill>
              </a:rPr>
              <a:t>2,5 m</a:t>
            </a:r>
            <a:r>
              <a:rPr lang="en-US" sz="1200">
                <a:solidFill>
                  <a:schemeClr val="lt1"/>
                </a:solidFill>
              </a:rPr>
              <a:t>).</a:t>
            </a:r>
            <a:endParaRPr sz="1200">
              <a:solidFill>
                <a:schemeClr val="lt1"/>
              </a:solidFill>
            </a:endParaRPr>
          </a:p>
          <a:p>
            <a:pPr marL="457200" lvl="0" indent="-304800" algn="l" rtl="0">
              <a:lnSpc>
                <a:spcPct val="150000"/>
              </a:lnSpc>
              <a:spcBef>
                <a:spcPts val="800"/>
              </a:spcBef>
              <a:spcAft>
                <a:spcPts val="0"/>
              </a:spcAft>
              <a:buClr>
                <a:schemeClr val="lt1"/>
              </a:buClr>
              <a:buSzPts val="1200"/>
              <a:buChar char="•"/>
            </a:pPr>
            <a:r>
              <a:rPr lang="en-US" sz="1200">
                <a:solidFill>
                  <a:schemeClr val="lt1"/>
                </a:solidFill>
              </a:rPr>
              <a:t>Área Mínima mapeável conforme a escala (IBGE, 2013)</a:t>
            </a:r>
            <a:endParaRPr sz="1200">
              <a:solidFill>
                <a:schemeClr val="lt1"/>
              </a:solidFill>
            </a:endParaRPr>
          </a:p>
          <a:p>
            <a:pPr marL="457200" lvl="0" indent="-304800" algn="just" rtl="0">
              <a:lnSpc>
                <a:spcPct val="150000"/>
              </a:lnSpc>
              <a:spcBef>
                <a:spcPts val="800"/>
              </a:spcBef>
              <a:spcAft>
                <a:spcPts val="0"/>
              </a:spcAft>
              <a:buClr>
                <a:schemeClr val="lt1"/>
              </a:buClr>
              <a:buSzPts val="1200"/>
              <a:buChar char="•"/>
            </a:pPr>
            <a:r>
              <a:rPr lang="en-US" sz="1200">
                <a:solidFill>
                  <a:schemeClr val="lt1"/>
                </a:solidFill>
              </a:rPr>
              <a:t>AMM = (Denominador da Escala * 5 mm)</a:t>
            </a:r>
            <a:r>
              <a:rPr lang="en-US" sz="1200" baseline="30000">
                <a:solidFill>
                  <a:schemeClr val="lt1"/>
                </a:solidFill>
              </a:rPr>
              <a:t>2</a:t>
            </a:r>
            <a:endParaRPr sz="1200">
              <a:solidFill>
                <a:schemeClr val="lt1"/>
              </a:solidFill>
            </a:endParaRPr>
          </a:p>
          <a:p>
            <a:pPr marL="457200" lvl="0" indent="-304800" algn="l" rtl="0">
              <a:lnSpc>
                <a:spcPct val="150000"/>
              </a:lnSpc>
              <a:spcBef>
                <a:spcPts val="800"/>
              </a:spcBef>
              <a:spcAft>
                <a:spcPts val="800"/>
              </a:spcAft>
              <a:buClr>
                <a:srgbClr val="000000"/>
              </a:buClr>
              <a:buSzPts val="1200"/>
              <a:buChar char="•"/>
            </a:pPr>
            <a:br>
              <a:rPr lang="en-US" sz="1200">
                <a:solidFill>
                  <a:srgbClr val="000000"/>
                </a:solidFill>
              </a:rPr>
            </a:br>
            <a:endParaRPr/>
          </a:p>
        </p:txBody>
      </p:sp>
      <p:sp>
        <p:nvSpPr>
          <p:cNvPr id="768" name="Google Shape;768;g3f1f8d8c2e7_0_4"/>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769" name="Google Shape;769;g3f1f8d8c2e7_0_4"/>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770" name="Google Shape;770;g3f1f8d8c2e7_0_4"/>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771" name="Google Shape;771;g3f1f8d8c2e7_0_4" descr="Desenho com traços pretos&#10;&#10;Descrição gerada automaticamente com confiança média"/>
          <p:cNvPicPr preferRelativeResize="0"/>
          <p:nvPr/>
        </p:nvPicPr>
        <p:blipFill rotWithShape="1">
          <a:blip r:embed="rId3">
            <a:alphaModFix/>
          </a:blip>
          <a:srcRect/>
          <a:stretch/>
        </p:blipFill>
        <p:spPr>
          <a:xfrm>
            <a:off x="403225" y="287337"/>
            <a:ext cx="2379662" cy="687387"/>
          </a:xfrm>
          <a:prstGeom prst="rect">
            <a:avLst/>
          </a:prstGeom>
          <a:noFill/>
          <a:ln>
            <a:noFill/>
          </a:ln>
        </p:spPr>
      </p:pic>
      <p:pic>
        <p:nvPicPr>
          <p:cNvPr id="772" name="Google Shape;772;g3f1f8d8c2e7_0_4"/>
          <p:cNvPicPr preferRelativeResize="0"/>
          <p:nvPr/>
        </p:nvPicPr>
        <p:blipFill rotWithShape="1">
          <a:blip r:embed="rId4">
            <a:alphaModFix/>
          </a:blip>
          <a:srcRect b="16548"/>
          <a:stretch/>
        </p:blipFill>
        <p:spPr>
          <a:xfrm>
            <a:off x="3304475" y="3199800"/>
            <a:ext cx="6334700" cy="3343875"/>
          </a:xfrm>
          <a:prstGeom prst="rect">
            <a:avLst/>
          </a:prstGeom>
          <a:noFill/>
          <a:ln>
            <a:noFill/>
          </a:ln>
        </p:spPr>
      </p:pic>
      <p:sp>
        <p:nvSpPr>
          <p:cNvPr id="773" name="Google Shape;773;g3f1f8d8c2e7_0_4"/>
          <p:cNvSpPr txBox="1"/>
          <p:nvPr/>
        </p:nvSpPr>
        <p:spPr>
          <a:xfrm>
            <a:off x="403250" y="5500950"/>
            <a:ext cx="23796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b="1">
                <a:solidFill>
                  <a:schemeClr val="lt1"/>
                </a:solidFill>
              </a:rPr>
              <a:t>ET-ADGV</a:t>
            </a:r>
            <a:r>
              <a:rPr lang="en-US" sz="1100">
                <a:solidFill>
                  <a:schemeClr val="lt1"/>
                </a:solidFill>
              </a:rPr>
              <a:t> (Especificação Técnica para Aquisição de Dados Geoespaciais Vetoriais) </a:t>
            </a:r>
            <a:endParaRPr>
              <a:solidFill>
                <a:schemeClr val="lt1"/>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g385cd757e23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endParaRPr sz="4400">
              <a:solidFill>
                <a:schemeClr val="dk1"/>
              </a:solidFill>
              <a:latin typeface="Calibri"/>
              <a:ea typeface="Calibri"/>
              <a:cs typeface="Calibri"/>
              <a:sym typeface="Calibri"/>
            </a:endParaRPr>
          </a:p>
        </p:txBody>
      </p:sp>
      <p:sp>
        <p:nvSpPr>
          <p:cNvPr id="779" name="Google Shape;779;g385cd757e23_0_0"/>
          <p:cNvSpPr txBox="1">
            <a:spLocks noGrp="1"/>
          </p:cNvSpPr>
          <p:nvPr>
            <p:ph type="body" idx="1"/>
          </p:nvPr>
        </p:nvSpPr>
        <p:spPr>
          <a:xfrm>
            <a:off x="838200" y="1629750"/>
            <a:ext cx="10515600" cy="1233900"/>
          </a:xfrm>
          <a:prstGeom prst="rect">
            <a:avLst/>
          </a:prstGeom>
          <a:noFill/>
          <a:ln>
            <a:noFill/>
          </a:ln>
        </p:spPr>
        <p:txBody>
          <a:bodyPr spcFirstLastPara="1" wrap="square" lIns="91425" tIns="45700" rIns="91425" bIns="45700" anchor="t" anchorCtr="0">
            <a:noAutofit/>
          </a:bodyPr>
          <a:lstStyle/>
          <a:p>
            <a:pPr marL="457200" lvl="0" indent="-304800" algn="just" rtl="0">
              <a:lnSpc>
                <a:spcPct val="150000"/>
              </a:lnSpc>
              <a:spcBef>
                <a:spcPts val="800"/>
              </a:spcBef>
              <a:spcAft>
                <a:spcPts val="0"/>
              </a:spcAft>
              <a:buClr>
                <a:schemeClr val="lt1"/>
              </a:buClr>
              <a:buSzPts val="1200"/>
              <a:buChar char="•"/>
            </a:pPr>
            <a:endParaRPr sz="1200">
              <a:solidFill>
                <a:schemeClr val="lt1"/>
              </a:solidFill>
            </a:endParaRPr>
          </a:p>
          <a:p>
            <a:pPr marL="457200" lvl="0" indent="-304800" algn="l" rtl="0">
              <a:lnSpc>
                <a:spcPct val="150000"/>
              </a:lnSpc>
              <a:spcBef>
                <a:spcPts val="800"/>
              </a:spcBef>
              <a:spcAft>
                <a:spcPts val="800"/>
              </a:spcAft>
              <a:buClr>
                <a:srgbClr val="000000"/>
              </a:buClr>
              <a:buSzPts val="1200"/>
              <a:buChar char="•"/>
            </a:pPr>
            <a:endParaRPr/>
          </a:p>
        </p:txBody>
      </p:sp>
      <p:sp>
        <p:nvSpPr>
          <p:cNvPr id="780" name="Google Shape;780;g385cd757e23_0_0"/>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781" name="Google Shape;781;g385cd757e23_0_0"/>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782" name="Google Shape;782;g385cd757e23_0_0"/>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783" name="Google Shape;783;g385cd757e23_0_0" descr="Desenho com traços pretos&#10;&#10;Descrição gerada automaticamente com confiança média"/>
          <p:cNvPicPr preferRelativeResize="0"/>
          <p:nvPr/>
        </p:nvPicPr>
        <p:blipFill rotWithShape="1">
          <a:blip r:embed="rId3">
            <a:alphaModFix/>
          </a:blip>
          <a:srcRect/>
          <a:stretch/>
        </p:blipFill>
        <p:spPr>
          <a:xfrm>
            <a:off x="403225" y="287337"/>
            <a:ext cx="2379662" cy="687387"/>
          </a:xfrm>
          <a:prstGeom prst="rect">
            <a:avLst/>
          </a:prstGeom>
          <a:noFill/>
          <a:ln>
            <a:noFill/>
          </a:ln>
        </p:spPr>
      </p:pic>
      <p:pic>
        <p:nvPicPr>
          <p:cNvPr id="784" name="Google Shape;784;g385cd757e23_0_0"/>
          <p:cNvPicPr preferRelativeResize="0"/>
          <p:nvPr/>
        </p:nvPicPr>
        <p:blipFill rotWithShape="1">
          <a:blip r:embed="rId4">
            <a:alphaModFix/>
          </a:blip>
          <a:srcRect b="5589"/>
          <a:stretch/>
        </p:blipFill>
        <p:spPr>
          <a:xfrm>
            <a:off x="1209150" y="1690825"/>
            <a:ext cx="9547500" cy="507045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g34a4fa7b554_0_0"/>
          <p:cNvSpPr txBox="1">
            <a:spLocks noGrp="1"/>
          </p:cNvSpPr>
          <p:nvPr>
            <p:ph type="title"/>
          </p:nvPr>
        </p:nvSpPr>
        <p:spPr>
          <a:xfrm>
            <a:off x="5103475" y="365125"/>
            <a:ext cx="62502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a:solidFill>
                  <a:schemeClr val="lt1"/>
                </a:solidFill>
              </a:rPr>
              <a:t>Exemplo de ajuste de AC</a:t>
            </a:r>
            <a:endParaRPr>
              <a:solidFill>
                <a:schemeClr val="lt1"/>
              </a:solidFill>
            </a:endParaRPr>
          </a:p>
        </p:txBody>
      </p:sp>
      <p:sp>
        <p:nvSpPr>
          <p:cNvPr id="790" name="Google Shape;790;g34a4fa7b554_0_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800"/>
              <a:buNone/>
            </a:pPr>
            <a:endParaRPr/>
          </a:p>
        </p:txBody>
      </p:sp>
      <p:pic>
        <p:nvPicPr>
          <p:cNvPr id="791" name="Google Shape;791;g34a4fa7b554_0_0"/>
          <p:cNvPicPr preferRelativeResize="0"/>
          <p:nvPr/>
        </p:nvPicPr>
        <p:blipFill rotWithShape="1">
          <a:blip r:embed="rId3">
            <a:alphaModFix/>
          </a:blip>
          <a:srcRect/>
          <a:stretch/>
        </p:blipFill>
        <p:spPr>
          <a:xfrm>
            <a:off x="760663" y="745088"/>
            <a:ext cx="1857375" cy="1247775"/>
          </a:xfrm>
          <a:prstGeom prst="rect">
            <a:avLst/>
          </a:prstGeom>
          <a:noFill/>
          <a:ln>
            <a:noFill/>
          </a:ln>
        </p:spPr>
      </p:pic>
      <p:pic>
        <p:nvPicPr>
          <p:cNvPr id="792" name="Google Shape;792;g34a4fa7b554_0_0"/>
          <p:cNvPicPr preferRelativeResize="0"/>
          <p:nvPr/>
        </p:nvPicPr>
        <p:blipFill rotWithShape="1">
          <a:blip r:embed="rId4">
            <a:alphaModFix/>
          </a:blip>
          <a:srcRect/>
          <a:stretch/>
        </p:blipFill>
        <p:spPr>
          <a:xfrm>
            <a:off x="258871" y="2319100"/>
            <a:ext cx="5480101" cy="4108425"/>
          </a:xfrm>
          <a:prstGeom prst="rect">
            <a:avLst/>
          </a:prstGeom>
          <a:noFill/>
          <a:ln>
            <a:noFill/>
          </a:ln>
        </p:spPr>
      </p:pic>
      <p:pic>
        <p:nvPicPr>
          <p:cNvPr id="793" name="Google Shape;793;g34a4fa7b554_0_0"/>
          <p:cNvPicPr preferRelativeResize="0"/>
          <p:nvPr/>
        </p:nvPicPr>
        <p:blipFill rotWithShape="1">
          <a:blip r:embed="rId5">
            <a:alphaModFix/>
          </a:blip>
          <a:srcRect/>
          <a:stretch/>
        </p:blipFill>
        <p:spPr>
          <a:xfrm>
            <a:off x="5837200" y="2319098"/>
            <a:ext cx="6224397" cy="4108425"/>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g3f1f8d8c2e7_0_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endParaRPr sz="4400">
              <a:solidFill>
                <a:schemeClr val="dk1"/>
              </a:solidFill>
              <a:latin typeface="Calibri"/>
              <a:ea typeface="Calibri"/>
              <a:cs typeface="Calibri"/>
              <a:sym typeface="Calibri"/>
            </a:endParaRPr>
          </a:p>
        </p:txBody>
      </p:sp>
      <p:sp>
        <p:nvSpPr>
          <p:cNvPr id="799" name="Google Shape;799;g3f1f8d8c2e7_0_18"/>
          <p:cNvSpPr txBox="1">
            <a:spLocks noGrp="1"/>
          </p:cNvSpPr>
          <p:nvPr>
            <p:ph type="body" idx="1"/>
          </p:nvPr>
        </p:nvSpPr>
        <p:spPr>
          <a:xfrm>
            <a:off x="838200" y="1629750"/>
            <a:ext cx="10515600" cy="1233900"/>
          </a:xfrm>
          <a:prstGeom prst="rect">
            <a:avLst/>
          </a:prstGeom>
          <a:noFill/>
          <a:ln>
            <a:noFill/>
          </a:ln>
        </p:spPr>
        <p:txBody>
          <a:bodyPr spcFirstLastPara="1" wrap="square" lIns="91425" tIns="45700" rIns="91425" bIns="45700" anchor="t" anchorCtr="0">
            <a:noAutofit/>
          </a:bodyPr>
          <a:lstStyle/>
          <a:p>
            <a:pPr marL="457200" lvl="0" indent="-304800" algn="just" rtl="0">
              <a:lnSpc>
                <a:spcPct val="150000"/>
              </a:lnSpc>
              <a:spcBef>
                <a:spcPts val="800"/>
              </a:spcBef>
              <a:spcAft>
                <a:spcPts val="0"/>
              </a:spcAft>
              <a:buClr>
                <a:schemeClr val="lt1"/>
              </a:buClr>
              <a:buSzPts val="1200"/>
              <a:buChar char="•"/>
            </a:pPr>
            <a:endParaRPr sz="1200">
              <a:solidFill>
                <a:schemeClr val="lt1"/>
              </a:solidFill>
            </a:endParaRPr>
          </a:p>
          <a:p>
            <a:pPr marL="457200" lvl="0" indent="-304800" algn="l" rtl="0">
              <a:lnSpc>
                <a:spcPct val="150000"/>
              </a:lnSpc>
              <a:spcBef>
                <a:spcPts val="800"/>
              </a:spcBef>
              <a:spcAft>
                <a:spcPts val="800"/>
              </a:spcAft>
              <a:buClr>
                <a:srgbClr val="000000"/>
              </a:buClr>
              <a:buSzPts val="1200"/>
              <a:buChar char="•"/>
            </a:pPr>
            <a:endParaRPr/>
          </a:p>
        </p:txBody>
      </p:sp>
      <p:sp>
        <p:nvSpPr>
          <p:cNvPr id="800" name="Google Shape;800;g3f1f8d8c2e7_0_18"/>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Dinâmica de Criação das Bases</a:t>
            </a:r>
            <a:endParaRPr sz="1400" b="0" i="0" u="none" strike="noStrike" cap="none">
              <a:solidFill>
                <a:srgbClr val="000000"/>
              </a:solidFill>
              <a:latin typeface="Arial"/>
              <a:ea typeface="Arial"/>
              <a:cs typeface="Arial"/>
              <a:sym typeface="Arial"/>
            </a:endParaRPr>
          </a:p>
        </p:txBody>
      </p:sp>
      <p:sp>
        <p:nvSpPr>
          <p:cNvPr id="801" name="Google Shape;801;g3f1f8d8c2e7_0_18"/>
          <p:cNvSpPr txBox="1"/>
          <p:nvPr/>
        </p:nvSpPr>
        <p:spPr>
          <a:xfrm>
            <a:off x="3625850" y="700087"/>
            <a:ext cx="261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802" name="Google Shape;802;g3f1f8d8c2e7_0_18"/>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803" name="Google Shape;803;g3f1f8d8c2e7_0_18" descr="Desenho com traços pretos&#10;&#10;Descrição gerada automaticamente com confiança média"/>
          <p:cNvPicPr preferRelativeResize="0"/>
          <p:nvPr/>
        </p:nvPicPr>
        <p:blipFill rotWithShape="1">
          <a:blip r:embed="rId3">
            <a:alphaModFix/>
          </a:blip>
          <a:srcRect/>
          <a:stretch/>
        </p:blipFill>
        <p:spPr>
          <a:xfrm>
            <a:off x="403225" y="287337"/>
            <a:ext cx="2379662" cy="687387"/>
          </a:xfrm>
          <a:prstGeom prst="rect">
            <a:avLst/>
          </a:prstGeom>
          <a:noFill/>
          <a:ln>
            <a:noFill/>
          </a:ln>
        </p:spPr>
      </p:pic>
      <p:pic>
        <p:nvPicPr>
          <p:cNvPr id="804" name="Google Shape;804;g3f1f8d8c2e7_0_18"/>
          <p:cNvPicPr preferRelativeResize="0"/>
          <p:nvPr/>
        </p:nvPicPr>
        <p:blipFill>
          <a:blip r:embed="rId4">
            <a:alphaModFix/>
          </a:blip>
          <a:stretch>
            <a:fillRect/>
          </a:stretch>
        </p:blipFill>
        <p:spPr>
          <a:xfrm>
            <a:off x="1303475" y="1690825"/>
            <a:ext cx="5242711" cy="5014775"/>
          </a:xfrm>
          <a:prstGeom prst="rect">
            <a:avLst/>
          </a:prstGeom>
          <a:noFill/>
          <a:ln>
            <a:noFill/>
          </a:ln>
        </p:spPr>
      </p:pic>
      <p:pic>
        <p:nvPicPr>
          <p:cNvPr id="805" name="Google Shape;805;g3f1f8d8c2e7_0_18"/>
          <p:cNvPicPr preferRelativeResize="0"/>
          <p:nvPr/>
        </p:nvPicPr>
        <p:blipFill>
          <a:blip r:embed="rId5">
            <a:alphaModFix/>
          </a:blip>
          <a:stretch>
            <a:fillRect/>
          </a:stretch>
        </p:blipFill>
        <p:spPr>
          <a:xfrm>
            <a:off x="7086336" y="2662238"/>
            <a:ext cx="2647950" cy="1533525"/>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19"/>
          <p:cNvSpPr txBox="1"/>
          <p:nvPr/>
        </p:nvSpPr>
        <p:spPr>
          <a:xfrm>
            <a:off x="5951537" y="5127625"/>
            <a:ext cx="6019800" cy="132397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6EAA2E"/>
              </a:buClr>
              <a:buSzPts val="2400"/>
              <a:buFont typeface="Montserrat"/>
              <a:buNone/>
            </a:pPr>
            <a:r>
              <a:rPr lang="en-US" sz="2400" b="1" i="0" u="none" strike="noStrike" cap="none">
                <a:solidFill>
                  <a:srgbClr val="6EAA2E"/>
                </a:solidFill>
                <a:latin typeface="Montserrat"/>
                <a:ea typeface="Montserrat"/>
                <a:cs typeface="Montserrat"/>
                <a:sym typeface="Montserrat"/>
              </a:rPr>
              <a:t>Olga Patrícia Kummer</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6EAA2E"/>
              </a:buClr>
              <a:buSzPts val="2000"/>
              <a:buFont typeface="Montserrat"/>
              <a:buNone/>
            </a:pPr>
            <a:r>
              <a:rPr lang="en-US" sz="2000" b="1" i="0" u="none" strike="noStrike" cap="none">
                <a:solidFill>
                  <a:srgbClr val="6EAA2E"/>
                </a:solidFill>
                <a:latin typeface="Montserrat"/>
                <a:ea typeface="Montserrat"/>
                <a:cs typeface="Montserrat"/>
                <a:sym typeface="Montserrat"/>
              </a:rPr>
              <a:t>Analista de Meio Ambiente/Coordenadora</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CGMA/SRMA/SEMA</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cgma@sema.mt.gov.br</a:t>
            </a:r>
            <a:endParaRPr sz="1400" b="0" i="0" u="none" strike="noStrike" cap="none">
              <a:solidFill>
                <a:srgbClr val="000000"/>
              </a:solidFill>
              <a:latin typeface="Arial"/>
              <a:ea typeface="Arial"/>
              <a:cs typeface="Arial"/>
              <a:sym typeface="Arial"/>
            </a:endParaRPr>
          </a:p>
        </p:txBody>
      </p:sp>
      <p:sp>
        <p:nvSpPr>
          <p:cNvPr id="811" name="Google Shape;811;p19"/>
          <p:cNvSpPr txBox="1"/>
          <p:nvPr/>
        </p:nvSpPr>
        <p:spPr>
          <a:xfrm>
            <a:off x="9577387" y="492125"/>
            <a:ext cx="2614612" cy="522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812" name="Google Shape;812;p19"/>
          <p:cNvCxnSpPr/>
          <p:nvPr/>
        </p:nvCxnSpPr>
        <p:spPr>
          <a:xfrm>
            <a:off x="5951537" y="903287"/>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813" name="Google Shape;813;p19" descr="Desenho com traços pretos&#10;&#10;Descrição gerada automaticamente com confiança média"/>
          <p:cNvPicPr preferRelativeResize="0"/>
          <p:nvPr/>
        </p:nvPicPr>
        <p:blipFill rotWithShape="1">
          <a:blip r:embed="rId3">
            <a:alphaModFix/>
          </a:blip>
          <a:srcRect/>
          <a:stretch/>
        </p:blipFill>
        <p:spPr>
          <a:xfrm>
            <a:off x="6356350" y="79375"/>
            <a:ext cx="2379662" cy="687387"/>
          </a:xfrm>
          <a:prstGeom prst="rect">
            <a:avLst/>
          </a:prstGeom>
          <a:noFill/>
          <a:ln>
            <a:noFill/>
          </a:ln>
        </p:spPr>
      </p:pic>
      <p:sp>
        <p:nvSpPr>
          <p:cNvPr id="814" name="Google Shape;814;p19"/>
          <p:cNvSpPr txBox="1"/>
          <p:nvPr/>
        </p:nvSpPr>
        <p:spPr>
          <a:xfrm>
            <a:off x="5322887" y="2851150"/>
            <a:ext cx="6019800" cy="461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6EAA2E"/>
              </a:buClr>
              <a:buSzPts val="2400"/>
              <a:buFont typeface="Montserrat"/>
              <a:buNone/>
            </a:pPr>
            <a:r>
              <a:rPr lang="en-US" sz="2400" b="1" i="0" u="none" strike="noStrike" cap="none">
                <a:solidFill>
                  <a:srgbClr val="6EAA2E"/>
                </a:solidFill>
                <a:latin typeface="Montserrat"/>
                <a:ea typeface="Montserrat"/>
                <a:cs typeface="Montserrat"/>
                <a:sym typeface="Montserrat"/>
              </a:rPr>
              <a:t>Obrigada pela atenção!</a:t>
            </a:r>
            <a:endParaRPr sz="1400" b="0" i="0" u="none" strike="noStrike" cap="none">
              <a:solidFill>
                <a:srgbClr val="000000"/>
              </a:solidFill>
              <a:latin typeface="Arial"/>
              <a:ea typeface="Arial"/>
              <a:cs typeface="Arial"/>
              <a:sym typeface="Arial"/>
            </a:endParaRPr>
          </a:p>
        </p:txBody>
      </p:sp>
      <p:sp>
        <p:nvSpPr>
          <p:cNvPr id="815" name="Google Shape;815;p19"/>
          <p:cNvSpPr txBox="1"/>
          <p:nvPr/>
        </p:nvSpPr>
        <p:spPr>
          <a:xfrm>
            <a:off x="5875337" y="903287"/>
            <a:ext cx="6096000"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Metodologia para construção de</a:t>
            </a:r>
            <a:br>
              <a:rPr lang="en-US" sz="1800" b="0" i="0" u="none" strike="noStrike" cap="none">
                <a:solidFill>
                  <a:schemeClr val="lt1"/>
                </a:solidFill>
                <a:latin typeface="Calibri"/>
                <a:ea typeface="Calibri"/>
                <a:cs typeface="Calibri"/>
                <a:sym typeface="Calibri"/>
              </a:rPr>
            </a:br>
            <a:r>
              <a:rPr lang="en-US" sz="1800" b="0" i="0" u="none" strike="noStrike" cap="none">
                <a:solidFill>
                  <a:schemeClr val="lt1"/>
                </a:solidFill>
                <a:latin typeface="Calibri"/>
                <a:ea typeface="Calibri"/>
                <a:cs typeface="Calibri"/>
                <a:sym typeface="Calibri"/>
              </a:rPr>
              <a:t>bases cartográficas</a:t>
            </a:r>
            <a:endParaRPr sz="1400" b="0" i="0" u="none" strike="noStrike" cap="none">
              <a:solidFill>
                <a:srgbClr val="000000"/>
              </a:solidFill>
              <a:latin typeface="Arial"/>
              <a:ea typeface="Arial"/>
              <a:cs typeface="Arial"/>
              <a:sym typeface="Arial"/>
            </a:endParaRPr>
          </a:p>
        </p:txBody>
      </p:sp>
      <p:pic>
        <p:nvPicPr>
          <p:cNvPr id="816" name="Google Shape;816;p19"/>
          <p:cNvPicPr preferRelativeResize="0"/>
          <p:nvPr/>
        </p:nvPicPr>
        <p:blipFill rotWithShape="1">
          <a:blip r:embed="rId4">
            <a:alphaModFix/>
          </a:blip>
          <a:srcRect/>
          <a:stretch/>
        </p:blipFill>
        <p:spPr>
          <a:xfrm>
            <a:off x="5553075" y="6232525"/>
            <a:ext cx="1085850" cy="436562"/>
          </a:xfrm>
          <a:prstGeom prst="rect">
            <a:avLst/>
          </a:prstGeom>
          <a:noFill/>
          <a:ln>
            <a:noFill/>
          </a:ln>
        </p:spPr>
      </p:pic>
      <p:sp>
        <p:nvSpPr>
          <p:cNvPr id="817" name="Google Shape;817;p19"/>
          <p:cNvSpPr txBox="1"/>
          <p:nvPr/>
        </p:nvSpPr>
        <p:spPr>
          <a:xfrm>
            <a:off x="11130075" y="3056100"/>
            <a:ext cx="10782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818" name="Google Shape;818;p19"/>
          <p:cNvSpPr txBox="1"/>
          <p:nvPr/>
        </p:nvSpPr>
        <p:spPr>
          <a:xfrm>
            <a:off x="469650" y="1539525"/>
            <a:ext cx="3683400" cy="358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“Bases temáticas de qualidade são o alicerce do SIMCAR Digital, garantindo consistência técnica, segurança nas análises e credibilidade na gestão ambiental.” </a:t>
            </a:r>
            <a:endParaRPr sz="2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72"/>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endParaRPr/>
          </a:p>
        </p:txBody>
      </p:sp>
      <p:sp>
        <p:nvSpPr>
          <p:cNvPr id="108" name="Google Shape;108;p72"/>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dk1"/>
              </a:buClr>
              <a:buSzPts val="1800"/>
              <a:buNone/>
            </a:pPr>
            <a:endParaRPr/>
          </a:p>
        </p:txBody>
      </p:sp>
      <p:pic>
        <p:nvPicPr>
          <p:cNvPr id="109" name="Google Shape;109;p72"/>
          <p:cNvPicPr preferRelativeResize="0"/>
          <p:nvPr/>
        </p:nvPicPr>
        <p:blipFill rotWithShape="1">
          <a:blip r:embed="rId3">
            <a:alphaModFix/>
          </a:blip>
          <a:srcRect/>
          <a:stretch/>
        </p:blipFill>
        <p:spPr>
          <a:xfrm>
            <a:off x="2021305" y="681038"/>
            <a:ext cx="7942824" cy="573181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9"/>
          <p:cNvPicPr preferRelativeResize="0"/>
          <p:nvPr/>
        </p:nvPicPr>
        <p:blipFill rotWithShape="1">
          <a:blip r:embed="rId3">
            <a:alphaModFix/>
          </a:blip>
          <a:srcRect/>
          <a:stretch/>
        </p:blipFill>
        <p:spPr>
          <a:xfrm>
            <a:off x="10688637" y="6218237"/>
            <a:ext cx="1084262" cy="438150"/>
          </a:xfrm>
          <a:prstGeom prst="rect">
            <a:avLst/>
          </a:prstGeom>
          <a:noFill/>
          <a:ln>
            <a:noFill/>
          </a:ln>
        </p:spPr>
      </p:pic>
      <p:pic>
        <p:nvPicPr>
          <p:cNvPr id="115" name="Google Shape;115;p9"/>
          <p:cNvPicPr preferRelativeResize="0"/>
          <p:nvPr/>
        </p:nvPicPr>
        <p:blipFill rotWithShape="1">
          <a:blip r:embed="rId4">
            <a:alphaModFix/>
          </a:blip>
          <a:srcRect/>
          <a:stretch/>
        </p:blipFill>
        <p:spPr>
          <a:xfrm>
            <a:off x="6446837" y="1466850"/>
            <a:ext cx="5745162" cy="3352800"/>
          </a:xfrm>
          <a:prstGeom prst="rect">
            <a:avLst/>
          </a:prstGeom>
          <a:noFill/>
          <a:ln>
            <a:noFill/>
          </a:ln>
        </p:spPr>
      </p:pic>
      <p:pic>
        <p:nvPicPr>
          <p:cNvPr id="116" name="Google Shape;116;p9"/>
          <p:cNvPicPr preferRelativeResize="0"/>
          <p:nvPr/>
        </p:nvPicPr>
        <p:blipFill rotWithShape="1">
          <a:blip r:embed="rId5">
            <a:alphaModFix/>
          </a:blip>
          <a:srcRect l="12170" r="16517" b="12792"/>
          <a:stretch/>
        </p:blipFill>
        <p:spPr>
          <a:xfrm>
            <a:off x="7126287" y="1624012"/>
            <a:ext cx="4386262" cy="2787650"/>
          </a:xfrm>
          <a:prstGeom prst="rect">
            <a:avLst/>
          </a:prstGeom>
          <a:noFill/>
          <a:ln>
            <a:noFill/>
          </a:ln>
        </p:spPr>
      </p:pic>
      <p:sp>
        <p:nvSpPr>
          <p:cNvPr id="117" name="Google Shape;117;p9"/>
          <p:cNvSpPr txBox="1"/>
          <p:nvPr/>
        </p:nvSpPr>
        <p:spPr>
          <a:xfrm>
            <a:off x="0" y="1185862"/>
            <a:ext cx="60198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Homologação das Bases</a:t>
            </a:r>
            <a:endParaRPr sz="1400" b="0" i="0" u="none" strike="noStrike" cap="none">
              <a:solidFill>
                <a:srgbClr val="000000"/>
              </a:solidFill>
              <a:latin typeface="Arial"/>
              <a:ea typeface="Arial"/>
              <a:cs typeface="Arial"/>
              <a:sym typeface="Arial"/>
            </a:endParaRPr>
          </a:p>
        </p:txBody>
      </p:sp>
      <p:sp>
        <p:nvSpPr>
          <p:cNvPr id="118" name="Google Shape;118;p9"/>
          <p:cNvSpPr txBox="1"/>
          <p:nvPr/>
        </p:nvSpPr>
        <p:spPr>
          <a:xfrm>
            <a:off x="3625850" y="700087"/>
            <a:ext cx="2614612" cy="522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119" name="Google Shape;119;p9"/>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120" name="Google Shape;120;p9" descr="Desenho com traços pretos&#10;&#10;Descrição gerada automaticamente com confiança média"/>
          <p:cNvPicPr preferRelativeResize="0"/>
          <p:nvPr/>
        </p:nvPicPr>
        <p:blipFill rotWithShape="1">
          <a:blip r:embed="rId6">
            <a:alphaModFix/>
          </a:blip>
          <a:srcRect/>
          <a:stretch/>
        </p:blipFill>
        <p:spPr>
          <a:xfrm>
            <a:off x="403225" y="287337"/>
            <a:ext cx="2379662" cy="687387"/>
          </a:xfrm>
          <a:prstGeom prst="rect">
            <a:avLst/>
          </a:prstGeom>
          <a:noFill/>
          <a:ln>
            <a:noFill/>
          </a:ln>
        </p:spPr>
      </p:pic>
      <p:sp>
        <p:nvSpPr>
          <p:cNvPr id="121" name="Google Shape;121;p9"/>
          <p:cNvSpPr txBox="1"/>
          <p:nvPr/>
        </p:nvSpPr>
        <p:spPr>
          <a:xfrm>
            <a:off x="6548437" y="5049837"/>
            <a:ext cx="6232525"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http://www.sema.mt.gov.br/site/index.php/notas-tecnicas</a:t>
            </a:r>
            <a:endParaRPr sz="1400" b="0" i="0" u="none" strike="noStrike" cap="none">
              <a:solidFill>
                <a:srgbClr val="000000"/>
              </a:solidFill>
              <a:latin typeface="Arial"/>
              <a:ea typeface="Arial"/>
              <a:cs typeface="Arial"/>
              <a:sym typeface="Arial"/>
            </a:endParaRPr>
          </a:p>
        </p:txBody>
      </p:sp>
      <p:sp>
        <p:nvSpPr>
          <p:cNvPr id="122" name="Google Shape;122;p9"/>
          <p:cNvSpPr txBox="1"/>
          <p:nvPr/>
        </p:nvSpPr>
        <p:spPr>
          <a:xfrm>
            <a:off x="58737" y="1530350"/>
            <a:ext cx="6388200" cy="3740400"/>
          </a:xfrm>
          <a:prstGeom prst="rect">
            <a:avLst/>
          </a:prstGeom>
          <a:noFill/>
          <a:ln>
            <a:noFill/>
          </a:ln>
        </p:spPr>
        <p:txBody>
          <a:bodyPr spcFirstLastPara="1" wrap="square" lIns="91425" tIns="45700" rIns="91425" bIns="45700" anchor="t" anchorCtr="0">
            <a:spAutoFit/>
          </a:bodyPr>
          <a:lstStyle/>
          <a:p>
            <a:pPr marL="0" marR="0" lvl="0" indent="457200" algn="just" rtl="0">
              <a:lnSpc>
                <a:spcPct val="100000"/>
              </a:lnSpc>
              <a:spcBef>
                <a:spcPts val="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Objetivo:</a:t>
            </a:r>
            <a:endParaRPr sz="1400" b="0" i="0" u="none" strike="noStrike" cap="none">
              <a:solidFill>
                <a:srgbClr val="000000"/>
              </a:solidFill>
              <a:latin typeface="Arial"/>
              <a:ea typeface="Arial"/>
              <a:cs typeface="Arial"/>
              <a:sym typeface="Arial"/>
            </a:endParaRPr>
          </a:p>
          <a:p>
            <a:pPr marL="0" marR="0" lvl="0" indent="457200" algn="just" rtl="0">
              <a:lnSpc>
                <a:spcPct val="100000"/>
              </a:lnSpc>
              <a:spcBef>
                <a:spcPts val="150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Avaliar a </a:t>
            </a:r>
            <a:r>
              <a:rPr lang="en-US" sz="1800" b="1" i="0" u="none" strike="noStrike" cap="none">
                <a:solidFill>
                  <a:srgbClr val="FFFF00"/>
                </a:solidFill>
                <a:latin typeface="Arial"/>
                <a:ea typeface="Arial"/>
                <a:cs typeface="Arial"/>
                <a:sym typeface="Arial"/>
              </a:rPr>
              <a:t>completude dos dados</a:t>
            </a:r>
            <a:r>
              <a:rPr lang="en-US" sz="1800" b="0" i="0" u="none" strike="noStrike" cap="none">
                <a:solidFill>
                  <a:schemeClr val="lt1"/>
                </a:solidFill>
                <a:latin typeface="Arial"/>
                <a:ea typeface="Arial"/>
                <a:cs typeface="Arial"/>
                <a:sym typeface="Arial"/>
              </a:rPr>
              <a:t>: </a:t>
            </a:r>
            <a:r>
              <a:rPr lang="en-US" sz="1800" b="1" i="0" u="none" strike="noStrike" cap="none">
                <a:solidFill>
                  <a:schemeClr val="lt1"/>
                </a:solidFill>
                <a:latin typeface="Arial"/>
                <a:ea typeface="Arial"/>
                <a:cs typeface="Arial"/>
                <a:sym typeface="Arial"/>
              </a:rPr>
              <a:t>Erros de omissão ou comissão.</a:t>
            </a:r>
            <a:endParaRPr sz="1400" b="0" i="0" u="none" strike="noStrike" cap="none">
              <a:solidFill>
                <a:srgbClr val="000000"/>
              </a:solidFill>
              <a:latin typeface="Arial"/>
              <a:ea typeface="Arial"/>
              <a:cs typeface="Arial"/>
              <a:sym typeface="Arial"/>
            </a:endParaRPr>
          </a:p>
          <a:p>
            <a:pPr marL="0" marR="0" lvl="0" indent="457200" algn="just" rtl="0">
              <a:lnSpc>
                <a:spcPct val="100000"/>
              </a:lnSpc>
              <a:spcBef>
                <a:spcPts val="150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Avaliar a </a:t>
            </a:r>
            <a:r>
              <a:rPr lang="en-US" sz="1800" b="1" i="0" u="none" strike="noStrike" cap="none">
                <a:solidFill>
                  <a:srgbClr val="FFFF00"/>
                </a:solidFill>
                <a:latin typeface="Arial"/>
                <a:ea typeface="Arial"/>
                <a:cs typeface="Arial"/>
                <a:sym typeface="Arial"/>
              </a:rPr>
              <a:t>acurácia posicional</a:t>
            </a:r>
            <a:r>
              <a:rPr lang="en-US" sz="1800" b="1" i="0" u="none" strike="noStrike" cap="none">
                <a:solidFill>
                  <a:schemeClr val="lt1"/>
                </a:solidFill>
                <a:latin typeface="Arial"/>
                <a:ea typeface="Arial"/>
                <a:cs typeface="Arial"/>
                <a:sym typeface="Arial"/>
              </a:rPr>
              <a:t> </a:t>
            </a:r>
            <a:r>
              <a:rPr lang="en-US" sz="1800" b="0" i="0" u="none" strike="noStrike" cap="none">
                <a:solidFill>
                  <a:schemeClr val="lt1"/>
                </a:solidFill>
                <a:latin typeface="Arial"/>
                <a:ea typeface="Arial"/>
                <a:cs typeface="Arial"/>
                <a:sym typeface="Arial"/>
              </a:rPr>
              <a:t>das feições.</a:t>
            </a:r>
            <a:endParaRPr sz="1800" b="0" i="0" u="none" strike="noStrike" cap="none">
              <a:solidFill>
                <a:schemeClr val="lt1"/>
              </a:solidFill>
              <a:latin typeface="Arial"/>
              <a:ea typeface="Arial"/>
              <a:cs typeface="Arial"/>
              <a:sym typeface="Arial"/>
            </a:endParaRPr>
          </a:p>
          <a:p>
            <a:pPr marL="0" marR="0" lvl="0" indent="457200" algn="just" rtl="0">
              <a:lnSpc>
                <a:spcPct val="100000"/>
              </a:lnSpc>
              <a:spcBef>
                <a:spcPts val="150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Avaliar a </a:t>
            </a:r>
            <a:r>
              <a:rPr lang="en-US" sz="1800" b="1" i="0" u="none" strike="noStrike" cap="none">
                <a:solidFill>
                  <a:srgbClr val="FFFF00"/>
                </a:solidFill>
                <a:latin typeface="Arial"/>
                <a:ea typeface="Arial"/>
                <a:cs typeface="Arial"/>
                <a:sym typeface="Arial"/>
              </a:rPr>
              <a:t>acurácia temática</a:t>
            </a:r>
            <a:r>
              <a:rPr lang="en-US" sz="1800" b="0" i="0" u="none" strike="noStrike" cap="none">
                <a:solidFill>
                  <a:schemeClr val="lt1"/>
                </a:solidFill>
                <a:latin typeface="Arial"/>
                <a:ea typeface="Arial"/>
                <a:cs typeface="Arial"/>
                <a:sym typeface="Arial"/>
              </a:rPr>
              <a:t> das feições.</a:t>
            </a:r>
            <a:endParaRPr sz="1800" b="0" i="0" u="none" strike="noStrike" cap="none">
              <a:solidFill>
                <a:schemeClr val="lt1"/>
              </a:solidFill>
              <a:latin typeface="Arial"/>
              <a:ea typeface="Arial"/>
              <a:cs typeface="Arial"/>
              <a:sym typeface="Arial"/>
            </a:endParaRPr>
          </a:p>
          <a:p>
            <a:pPr marL="0" marR="0" lvl="0" indent="457200" algn="just" rtl="0">
              <a:lnSpc>
                <a:spcPct val="100000"/>
              </a:lnSpc>
              <a:spcBef>
                <a:spcPts val="150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Garantir qualidade dos dados a serem utilizados na análise do “CAR Digital”.</a:t>
            </a:r>
            <a:endParaRPr sz="1400" b="0" i="0" u="none" strike="noStrike" cap="none">
              <a:solidFill>
                <a:srgbClr val="000000"/>
              </a:solidFill>
              <a:latin typeface="Arial"/>
              <a:ea typeface="Arial"/>
              <a:cs typeface="Arial"/>
              <a:sym typeface="Arial"/>
            </a:endParaRPr>
          </a:p>
          <a:p>
            <a:pPr marL="0" marR="0" lvl="0" indent="457200" algn="just" rtl="0">
              <a:lnSpc>
                <a:spcPct val="100000"/>
              </a:lnSpc>
              <a:spcBef>
                <a:spcPts val="150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a:p>
            <a:pPr marL="0" marR="0" lvl="0" indent="457200" algn="just" rtl="0">
              <a:lnSpc>
                <a:spcPct val="100000"/>
              </a:lnSpc>
              <a:spcBef>
                <a:spcPts val="1500"/>
              </a:spcBef>
              <a:spcAft>
                <a:spcPts val="0"/>
              </a:spcAft>
              <a:buClr>
                <a:schemeClr val="lt1"/>
              </a:buClr>
              <a:buSzPts val="1800"/>
              <a:buFont typeface="Arial"/>
              <a:buNone/>
            </a:pPr>
            <a:r>
              <a:rPr lang="en-US" sz="1800">
                <a:solidFill>
                  <a:schemeClr val="lt1"/>
                </a:solidFill>
              </a:rPr>
              <a:t>V</a:t>
            </a:r>
            <a:r>
              <a:rPr lang="en-US" sz="1800" b="0" i="0" u="none" strike="noStrike" cap="none">
                <a:solidFill>
                  <a:schemeClr val="lt1"/>
                </a:solidFill>
                <a:latin typeface="Arial"/>
                <a:ea typeface="Arial"/>
                <a:cs typeface="Arial"/>
                <a:sym typeface="Arial"/>
              </a:rPr>
              <a:t>arredura em 100% da área da carta!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1"/>
          <p:cNvSpPr txBox="1"/>
          <p:nvPr/>
        </p:nvSpPr>
        <p:spPr>
          <a:xfrm>
            <a:off x="295275" y="1630362"/>
            <a:ext cx="6096000" cy="5456700"/>
          </a:xfrm>
          <a:prstGeom prst="rect">
            <a:avLst/>
          </a:prstGeom>
          <a:noFill/>
          <a:ln>
            <a:noFill/>
          </a:ln>
        </p:spPr>
        <p:txBody>
          <a:bodyPr spcFirstLastPara="1" wrap="square" lIns="91425" tIns="45700" rIns="91425" bIns="45700" anchor="t" anchorCtr="0">
            <a:spAutoFit/>
          </a:bodyPr>
          <a:lstStyle/>
          <a:p>
            <a:pPr marL="0" marR="0" lvl="0" indent="457200" algn="just" rtl="0">
              <a:lnSpc>
                <a:spcPct val="100000"/>
              </a:lnSpc>
              <a:spcBef>
                <a:spcPts val="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Utiliza-se a plataforma Geocloud, que permite a edição simultânea por vários usuários</a:t>
            </a:r>
            <a:endParaRPr sz="1400" b="0" i="0" u="none" strike="noStrike" cap="none">
              <a:solidFill>
                <a:srgbClr val="000000"/>
              </a:solidFill>
              <a:latin typeface="Arial"/>
              <a:ea typeface="Arial"/>
              <a:cs typeface="Arial"/>
              <a:sym typeface="Arial"/>
            </a:endParaRPr>
          </a:p>
          <a:p>
            <a:pPr marL="0" marR="0" lvl="0" indent="457200" algn="just"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a:p>
            <a:pPr marL="0" marR="0" lvl="0" indent="457200" algn="just" rtl="0">
              <a:lnSpc>
                <a:spcPct val="100000"/>
              </a:lnSpc>
              <a:spcBef>
                <a:spcPts val="150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Para controlar a verificação, subdividiu-se uma grade de cartas 1:25.000 em 21 partes. </a:t>
            </a:r>
            <a:endParaRPr sz="1400" b="0" i="0" u="none" strike="noStrike" cap="none">
              <a:solidFill>
                <a:srgbClr val="000000"/>
              </a:solidFill>
              <a:latin typeface="Arial"/>
              <a:ea typeface="Arial"/>
              <a:cs typeface="Arial"/>
              <a:sym typeface="Arial"/>
            </a:endParaRPr>
          </a:p>
          <a:p>
            <a:pPr marL="0" marR="0" lvl="0" indent="457200" algn="just" rtl="0">
              <a:lnSpc>
                <a:spcPct val="100000"/>
              </a:lnSpc>
              <a:spcBef>
                <a:spcPts val="150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Ao final da verificação, cada célula recebeu o código “1”, indicando a conclusão, juntamente com o nome do analista responsável. </a:t>
            </a:r>
            <a:endParaRPr sz="1400" b="0" i="0" u="none" strike="noStrike" cap="none">
              <a:solidFill>
                <a:srgbClr val="000000"/>
              </a:solidFill>
              <a:latin typeface="Arial"/>
              <a:ea typeface="Arial"/>
              <a:cs typeface="Arial"/>
              <a:sym typeface="Arial"/>
            </a:endParaRPr>
          </a:p>
          <a:p>
            <a:pPr marL="0" marR="0" lvl="0" indent="457200" algn="just" rtl="0">
              <a:lnSpc>
                <a:spcPct val="100000"/>
              </a:lnSpc>
              <a:spcBef>
                <a:spcPts val="150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Em cada célula, avaliou-se a presença de omissões, comissões ou deslocamentos de trechos de drenagem, massas d'água ou nascentes. </a:t>
            </a:r>
            <a:endParaRPr sz="1400" b="0" i="0" u="none" strike="noStrike" cap="none">
              <a:solidFill>
                <a:srgbClr val="000000"/>
              </a:solidFill>
              <a:latin typeface="Arial"/>
              <a:ea typeface="Arial"/>
              <a:cs typeface="Arial"/>
              <a:sym typeface="Arial"/>
            </a:endParaRPr>
          </a:p>
          <a:p>
            <a:pPr marL="0" marR="0" lvl="0" indent="457200" algn="just" rtl="0">
              <a:lnSpc>
                <a:spcPct val="100000"/>
              </a:lnSpc>
              <a:spcBef>
                <a:spcPts val="1500"/>
              </a:spcBef>
              <a:spcAft>
                <a:spcPts val="0"/>
              </a:spcAft>
              <a:buClr>
                <a:schemeClr val="lt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457200" algn="just" rtl="0">
              <a:lnSpc>
                <a:spcPct val="100000"/>
              </a:lnSpc>
              <a:spcBef>
                <a:spcPts val="270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a:t>
            </a:r>
            <a:endParaRPr sz="1800" b="0" i="0" u="none" strike="noStrike" cap="none">
              <a:solidFill>
                <a:schemeClr val="dk1"/>
              </a:solidFill>
              <a:latin typeface="Calibri"/>
              <a:ea typeface="Calibri"/>
              <a:cs typeface="Calibri"/>
              <a:sym typeface="Calibri"/>
            </a:endParaRPr>
          </a:p>
          <a:p>
            <a:pPr marL="0" marR="0" lvl="0" indent="457200" algn="l" rtl="0">
              <a:lnSpc>
                <a:spcPct val="100000"/>
              </a:lnSpc>
              <a:spcBef>
                <a:spcPts val="1200"/>
              </a:spcBef>
              <a:spcAft>
                <a:spcPts val="0"/>
              </a:spcAft>
              <a:buClr>
                <a:schemeClr val="dk1"/>
              </a:buClr>
              <a:buSzPts val="1800"/>
              <a:buFont typeface="Calibri"/>
              <a:buNone/>
            </a:pPr>
            <a:br>
              <a:rPr lang="en-US" sz="1800" b="0" i="0" u="none" strike="noStrike" cap="none">
                <a:solidFill>
                  <a:schemeClr val="dk1"/>
                </a:solidFill>
                <a:latin typeface="Calibri"/>
                <a:ea typeface="Calibri"/>
                <a:cs typeface="Calibri"/>
                <a:sym typeface="Calibri"/>
              </a:rPr>
            </a:br>
            <a:endParaRPr sz="1400" b="0" i="0" u="none" strike="noStrike" cap="none">
              <a:solidFill>
                <a:srgbClr val="000000"/>
              </a:solidFill>
              <a:latin typeface="Arial"/>
              <a:ea typeface="Arial"/>
              <a:cs typeface="Arial"/>
              <a:sym typeface="Arial"/>
            </a:endParaRPr>
          </a:p>
        </p:txBody>
      </p:sp>
      <p:pic>
        <p:nvPicPr>
          <p:cNvPr id="128" name="Google Shape;128;p11"/>
          <p:cNvPicPr preferRelativeResize="0"/>
          <p:nvPr/>
        </p:nvPicPr>
        <p:blipFill rotWithShape="1">
          <a:blip r:embed="rId3">
            <a:alphaModFix/>
          </a:blip>
          <a:srcRect l="54729"/>
          <a:stretch/>
        </p:blipFill>
        <p:spPr>
          <a:xfrm>
            <a:off x="6727825" y="201612"/>
            <a:ext cx="5924550" cy="6567487"/>
          </a:xfrm>
          <a:prstGeom prst="rect">
            <a:avLst/>
          </a:prstGeom>
          <a:noFill/>
          <a:ln>
            <a:noFill/>
          </a:ln>
        </p:spPr>
      </p:pic>
      <p:pic>
        <p:nvPicPr>
          <p:cNvPr id="129" name="Google Shape;129;p11"/>
          <p:cNvPicPr preferRelativeResize="0"/>
          <p:nvPr/>
        </p:nvPicPr>
        <p:blipFill rotWithShape="1">
          <a:blip r:embed="rId4">
            <a:alphaModFix/>
          </a:blip>
          <a:srcRect/>
          <a:stretch/>
        </p:blipFill>
        <p:spPr>
          <a:xfrm>
            <a:off x="6692900" y="838200"/>
            <a:ext cx="5905500" cy="5181600"/>
          </a:xfrm>
          <a:prstGeom prst="rect">
            <a:avLst/>
          </a:prstGeom>
          <a:noFill/>
          <a:ln>
            <a:noFill/>
          </a:ln>
        </p:spPr>
      </p:pic>
      <p:sp>
        <p:nvSpPr>
          <p:cNvPr id="130" name="Google Shape;130;p11"/>
          <p:cNvSpPr/>
          <p:nvPr/>
        </p:nvSpPr>
        <p:spPr>
          <a:xfrm>
            <a:off x="6756400" y="2911475"/>
            <a:ext cx="5540375" cy="1035050"/>
          </a:xfrm>
          <a:prstGeom prst="roundRect">
            <a:avLst>
              <a:gd name="adj" fmla="val 16667"/>
            </a:avLst>
          </a:prstGeom>
          <a:noFill/>
          <a:ln w="38100" cap="flat" cmpd="sng">
            <a:solidFill>
              <a:srgbClr val="FF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11"/>
          <p:cNvSpPr txBox="1"/>
          <p:nvPr/>
        </p:nvSpPr>
        <p:spPr>
          <a:xfrm>
            <a:off x="0" y="1185862"/>
            <a:ext cx="60198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EAA2E"/>
              </a:buClr>
              <a:buSzPts val="1800"/>
              <a:buFont typeface="Montserrat"/>
              <a:buNone/>
            </a:pPr>
            <a:r>
              <a:rPr lang="en-US" sz="1800" b="1" i="0" u="none" strike="noStrike" cap="none">
                <a:solidFill>
                  <a:srgbClr val="6EAA2E"/>
                </a:solidFill>
                <a:latin typeface="Montserrat"/>
                <a:ea typeface="Montserrat"/>
                <a:cs typeface="Montserrat"/>
                <a:sym typeface="Montserrat"/>
              </a:rPr>
              <a:t>Homologação das Bases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6EAA2E"/>
              </a:buClr>
              <a:buSzPts val="1800"/>
              <a:buFont typeface="Montserrat"/>
              <a:buNone/>
            </a:pPr>
            <a:endParaRPr sz="1800" b="1" i="0" u="none" strike="noStrike" cap="none">
              <a:solidFill>
                <a:srgbClr val="6EAA2E"/>
              </a:solidFill>
              <a:latin typeface="Montserrat"/>
              <a:ea typeface="Montserrat"/>
              <a:cs typeface="Montserrat"/>
              <a:sym typeface="Montserrat"/>
            </a:endParaRPr>
          </a:p>
        </p:txBody>
      </p:sp>
      <p:sp>
        <p:nvSpPr>
          <p:cNvPr id="132" name="Google Shape;132;p11"/>
          <p:cNvSpPr txBox="1"/>
          <p:nvPr/>
        </p:nvSpPr>
        <p:spPr>
          <a:xfrm>
            <a:off x="3625850" y="700087"/>
            <a:ext cx="2614612" cy="522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6A6A6"/>
              </a:buClr>
              <a:buSzPts val="2800"/>
              <a:buFont typeface="Montserrat"/>
              <a:buNone/>
            </a:pPr>
            <a:r>
              <a:rPr lang="en-US" sz="2800" b="1" i="0" u="none" strike="noStrike" cap="none">
                <a:solidFill>
                  <a:srgbClr val="A6A6A6"/>
                </a:solidFill>
                <a:latin typeface="Montserrat"/>
                <a:ea typeface="Montserrat"/>
                <a:cs typeface="Montserrat"/>
                <a:sym typeface="Montserrat"/>
              </a:rPr>
              <a:t>CAR </a:t>
            </a:r>
            <a:r>
              <a:rPr lang="en-US" sz="2800" b="1" i="0" u="none" strike="noStrike" cap="none">
                <a:solidFill>
                  <a:srgbClr val="92D050"/>
                </a:solidFill>
                <a:latin typeface="Montserrat"/>
                <a:ea typeface="Montserrat"/>
                <a:cs typeface="Montserrat"/>
                <a:sym typeface="Montserrat"/>
              </a:rPr>
              <a:t>DIGITAL</a:t>
            </a:r>
            <a:endParaRPr sz="1400" b="0" i="0" u="none" strike="noStrike" cap="none">
              <a:solidFill>
                <a:srgbClr val="000000"/>
              </a:solidFill>
              <a:latin typeface="Arial"/>
              <a:ea typeface="Arial"/>
              <a:cs typeface="Arial"/>
              <a:sym typeface="Arial"/>
            </a:endParaRPr>
          </a:p>
        </p:txBody>
      </p:sp>
      <p:cxnSp>
        <p:nvCxnSpPr>
          <p:cNvPr id="133" name="Google Shape;133;p11"/>
          <p:cNvCxnSpPr/>
          <p:nvPr/>
        </p:nvCxnSpPr>
        <p:spPr>
          <a:xfrm>
            <a:off x="0" y="1111250"/>
            <a:ext cx="6019800" cy="0"/>
          </a:xfrm>
          <a:prstGeom prst="straightConnector1">
            <a:avLst/>
          </a:prstGeom>
          <a:noFill/>
          <a:ln w="9525" cap="flat" cmpd="sng">
            <a:solidFill>
              <a:srgbClr val="92D050"/>
            </a:solidFill>
            <a:prstDash val="solid"/>
            <a:miter lim="8000"/>
            <a:headEnd type="none" w="sm" len="sm"/>
            <a:tailEnd type="none" w="sm" len="sm"/>
          </a:ln>
        </p:spPr>
      </p:cxnSp>
      <p:pic>
        <p:nvPicPr>
          <p:cNvPr id="134" name="Google Shape;134;p11" descr="Desenho com traços pretos&#10;&#10;Descrição gerada automaticamente com confiança média"/>
          <p:cNvPicPr preferRelativeResize="0"/>
          <p:nvPr/>
        </p:nvPicPr>
        <p:blipFill rotWithShape="1">
          <a:blip r:embed="rId5">
            <a:alphaModFix/>
          </a:blip>
          <a:srcRect/>
          <a:stretch/>
        </p:blipFill>
        <p:spPr>
          <a:xfrm>
            <a:off x="403225" y="287337"/>
            <a:ext cx="2379662" cy="68738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2_Simcar DIGITAL 2024 - TCE">
  <a:themeElements>
    <a:clrScheme name="Yellow Green">
      <a:dk1>
        <a:srgbClr val="3F3F3F"/>
      </a:dk1>
      <a:lt1>
        <a:srgbClr val="FFFFFF"/>
      </a:lt1>
      <a:dk2>
        <a:srgbClr val="313C41"/>
      </a:dk2>
      <a:lt2>
        <a:srgbClr val="FFFFFF"/>
      </a:lt2>
      <a:accent1>
        <a:srgbClr val="F9D725"/>
      </a:accent1>
      <a:accent2>
        <a:srgbClr val="B3C100"/>
      </a:accent2>
      <a:accent3>
        <a:srgbClr val="EDCF2E"/>
      </a:accent3>
      <a:accent4>
        <a:srgbClr val="92D050"/>
      </a:accent4>
      <a:accent5>
        <a:srgbClr val="D0B005"/>
      </a:accent5>
      <a:accent6>
        <a:srgbClr val="00B0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Simcar DIGITAL 2024 - TCE">
  <a:themeElements>
    <a:clrScheme name="Yellow Green">
      <a:dk1>
        <a:srgbClr val="3F3F3F"/>
      </a:dk1>
      <a:lt1>
        <a:srgbClr val="FFFFFF"/>
      </a:lt1>
      <a:dk2>
        <a:srgbClr val="313C41"/>
      </a:dk2>
      <a:lt2>
        <a:srgbClr val="FFFFFF"/>
      </a:lt2>
      <a:accent1>
        <a:srgbClr val="F9D725"/>
      </a:accent1>
      <a:accent2>
        <a:srgbClr val="B3C100"/>
      </a:accent2>
      <a:accent3>
        <a:srgbClr val="EDCF2E"/>
      </a:accent3>
      <a:accent4>
        <a:srgbClr val="92D050"/>
      </a:accent4>
      <a:accent5>
        <a:srgbClr val="D0B005"/>
      </a:accent5>
      <a:accent6>
        <a:srgbClr val="00B0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car DIGITAL 2024 - TCE">
  <a:themeElements>
    <a:clrScheme name="Yellow Green">
      <a:dk1>
        <a:srgbClr val="3F3F3F"/>
      </a:dk1>
      <a:lt1>
        <a:srgbClr val="FFFFFF"/>
      </a:lt1>
      <a:dk2>
        <a:srgbClr val="313C41"/>
      </a:dk2>
      <a:lt2>
        <a:srgbClr val="FFFFFF"/>
      </a:lt2>
      <a:accent1>
        <a:srgbClr val="F9D725"/>
      </a:accent1>
      <a:accent2>
        <a:srgbClr val="B3C100"/>
      </a:accent2>
      <a:accent3>
        <a:srgbClr val="EDCF2E"/>
      </a:accent3>
      <a:accent4>
        <a:srgbClr val="92D050"/>
      </a:accent4>
      <a:accent5>
        <a:srgbClr val="D0B005"/>
      </a:accent5>
      <a:accent6>
        <a:srgbClr val="00B0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4_Simcar DIGITAL 2024 - TCE">
  <a:themeElements>
    <a:clrScheme name="Yellow Green">
      <a:dk1>
        <a:srgbClr val="3F3F3F"/>
      </a:dk1>
      <a:lt1>
        <a:srgbClr val="FFFFFF"/>
      </a:lt1>
      <a:dk2>
        <a:srgbClr val="313C41"/>
      </a:dk2>
      <a:lt2>
        <a:srgbClr val="FFFFFF"/>
      </a:lt2>
      <a:accent1>
        <a:srgbClr val="F9D725"/>
      </a:accent1>
      <a:accent2>
        <a:srgbClr val="B3C100"/>
      </a:accent2>
      <a:accent3>
        <a:srgbClr val="EDCF2E"/>
      </a:accent3>
      <a:accent4>
        <a:srgbClr val="92D050"/>
      </a:accent4>
      <a:accent5>
        <a:srgbClr val="D0B005"/>
      </a:accent5>
      <a:accent6>
        <a:srgbClr val="00B0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3_Simcar DIGITAL 2024 - TCE">
  <a:themeElements>
    <a:clrScheme name="Yellow Green">
      <a:dk1>
        <a:srgbClr val="3F3F3F"/>
      </a:dk1>
      <a:lt1>
        <a:srgbClr val="FFFFFF"/>
      </a:lt1>
      <a:dk2>
        <a:srgbClr val="313C41"/>
      </a:dk2>
      <a:lt2>
        <a:srgbClr val="FFFFFF"/>
      </a:lt2>
      <a:accent1>
        <a:srgbClr val="F9D725"/>
      </a:accent1>
      <a:accent2>
        <a:srgbClr val="B3C100"/>
      </a:accent2>
      <a:accent3>
        <a:srgbClr val="EDCF2E"/>
      </a:accent3>
      <a:accent4>
        <a:srgbClr val="92D050"/>
      </a:accent4>
      <a:accent5>
        <a:srgbClr val="D0B005"/>
      </a:accent5>
      <a:accent6>
        <a:srgbClr val="00B0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2_Simcar DIGITAL 2024 - TCE">
  <a:themeElements>
    <a:clrScheme name="Yellow Green">
      <a:dk1>
        <a:srgbClr val="3F3F3F"/>
      </a:dk1>
      <a:lt1>
        <a:srgbClr val="FFFFFF"/>
      </a:lt1>
      <a:dk2>
        <a:srgbClr val="313C41"/>
      </a:dk2>
      <a:lt2>
        <a:srgbClr val="FFFFFF"/>
      </a:lt2>
      <a:accent1>
        <a:srgbClr val="F9D725"/>
      </a:accent1>
      <a:accent2>
        <a:srgbClr val="B3C100"/>
      </a:accent2>
      <a:accent3>
        <a:srgbClr val="EDCF2E"/>
      </a:accent3>
      <a:accent4>
        <a:srgbClr val="92D050"/>
      </a:accent4>
      <a:accent5>
        <a:srgbClr val="D0B005"/>
      </a:accent5>
      <a:accent6>
        <a:srgbClr val="00B0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2799</Words>
  <Application>Microsoft Office PowerPoint</Application>
  <PresentationFormat>Widescreen</PresentationFormat>
  <Paragraphs>296</Paragraphs>
  <Slides>67</Slides>
  <Notes>67</Notes>
  <HiddenSlides>0</HiddenSlides>
  <MMClips>0</MMClips>
  <ScaleCrop>false</ScaleCrop>
  <HeadingPairs>
    <vt:vector size="6" baseType="variant">
      <vt:variant>
        <vt:lpstr>Fontes usadas</vt:lpstr>
      </vt:variant>
      <vt:variant>
        <vt:i4>4</vt:i4>
      </vt:variant>
      <vt:variant>
        <vt:lpstr>Tema</vt:lpstr>
      </vt:variant>
      <vt:variant>
        <vt:i4>6</vt:i4>
      </vt:variant>
      <vt:variant>
        <vt:lpstr>Títulos de slides</vt:lpstr>
      </vt:variant>
      <vt:variant>
        <vt:i4>67</vt:i4>
      </vt:variant>
    </vt:vector>
  </HeadingPairs>
  <TitlesOfParts>
    <vt:vector size="77" baseType="lpstr">
      <vt:lpstr>Calibri</vt:lpstr>
      <vt:lpstr>Arial</vt:lpstr>
      <vt:lpstr>Montserrat</vt:lpstr>
      <vt:lpstr>Century Gothic</vt:lpstr>
      <vt:lpstr>22_Simcar DIGITAL 2024 - TCE</vt:lpstr>
      <vt:lpstr>2_Simcar DIGITAL 2024 - TCE</vt:lpstr>
      <vt:lpstr>Simcar DIGITAL 2024 - TCE</vt:lpstr>
      <vt:lpstr>14_Simcar DIGITAL 2024 - TCE</vt:lpstr>
      <vt:lpstr>13_Simcar DIGITAL 2024 - TCE</vt:lpstr>
      <vt:lpstr>12_Simcar DIGITAL 2024 - TCE</vt:lpstr>
      <vt:lpstr>Apresentação do PowerPoint</vt:lpstr>
      <vt:lpstr>Apresentação do PowerPoint</vt:lpstr>
      <vt:lpstr>Linha rosa  - Base de hidrografia 1:25.000 (SFB)</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Exemplo de ajuste de AC</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Joberth Firmino Gambati</dc:creator>
  <cp:lastModifiedBy>User</cp:lastModifiedBy>
  <cp:revision>1</cp:revision>
  <dcterms:created xsi:type="dcterms:W3CDTF">2024-07-03T13:02:02Z</dcterms:created>
  <dcterms:modified xsi:type="dcterms:W3CDTF">2026-07-08T11:32:31Z</dcterms:modified>
</cp:coreProperties>
</file>